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Semi Bold"/>
      <p:regular r:id="rId17"/>
    </p:embeddedFont>
    <p:embeddedFont>
      <p:font typeface="Instrument Sans Semi Bold"/>
      <p:regular r:id="rId18"/>
    </p:embeddedFont>
    <p:embeddedFont>
      <p:font typeface="Instrument Sans Semi Bold"/>
      <p:regular r:id="rId19"/>
    </p:embeddedFont>
    <p:embeddedFont>
      <p:font typeface="Instrument Sans Semi Bold"/>
      <p:regular r:id="rId20"/>
    </p:embeddedFont>
    <p:embeddedFont>
      <p:font typeface="Instrument Sans Medium"/>
      <p:regular r:id="rId21"/>
    </p:embeddedFont>
    <p:embeddedFont>
      <p:font typeface="Instrument Sans Medium"/>
      <p:regular r:id="rId22"/>
    </p:embeddedFont>
    <p:embeddedFont>
      <p:font typeface="Instrument Sans Medium"/>
      <p:regular r:id="rId23"/>
    </p:embeddedFont>
    <p:embeddedFont>
      <p:font typeface="Instrument Sans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FF"/>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svg"/><Relationship Id="rId7" Type="http://schemas.openxmlformats.org/officeDocument/2006/relationships/image" Target="../media/image-3-7.png"/><Relationship Id="rId8" Type="http://schemas.openxmlformats.org/officeDocument/2006/relationships/image" Target="../media/image-3-8.sv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image" Target="../media/image-9-7.png"/><Relationship Id="rId8" Type="http://schemas.openxmlformats.org/officeDocument/2006/relationships/image" Target="../media/image-9-8.svg"/><Relationship Id="rId9" Type="http://schemas.openxmlformats.org/officeDocument/2006/relationships/slideLayout" Target="../slideLayouts/slideLayout10.xml"/><Relationship Id="rId10"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65389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CHƯƠNG 2</a:t>
            </a:r>
            <a:endParaRPr lang="en-US" sz="1750" dirty="0"/>
          </a:p>
        </p:txBody>
      </p:sp>
      <p:sp>
        <p:nvSpPr>
          <p:cNvPr id="4" name="Text 1"/>
          <p:cNvSpPr/>
          <p:nvPr/>
        </p:nvSpPr>
        <p:spPr>
          <a:xfrm>
            <a:off x="793790" y="224361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Pin và Sạc Ô Tô Điện: Xu hướng và Tương lai tại Việt Nam</a:t>
            </a:r>
            <a:endParaRPr lang="en-US" sz="4450" dirty="0"/>
          </a:p>
        </p:txBody>
      </p:sp>
      <p:sp>
        <p:nvSpPr>
          <p:cNvPr id="5" name="Text 2"/>
          <p:cNvSpPr/>
          <p:nvPr/>
        </p:nvSpPr>
        <p:spPr>
          <a:xfrm>
            <a:off x="793790" y="4710113"/>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Ngành công nghiệp ô tô điện tại Việt Nam đang trải qua một cuộc cách mạng mạnh mẽ, với pin và hệ thống sạc đóng vai trò trung tâm. Sự phát triển này không chỉ định hình lại cách chúng ta di chuyển mà còn mở ra một tương lai bền vững hơn.</a:t>
            </a:r>
            <a:endParaRPr lang="en-US" sz="1750" dirty="0"/>
          </a:p>
        </p:txBody>
      </p:sp>
      <p:sp>
        <p:nvSpPr>
          <p:cNvPr id="6" name="Text 3"/>
          <p:cNvSpPr/>
          <p:nvPr/>
        </p:nvSpPr>
        <p:spPr>
          <a:xfrm>
            <a:off x="793790" y="6416873"/>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Nguyễn Thanh Đạt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27904"/>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Kết Luận: Pin và Sạc - Chìa Khóa cho Cuộc Cách Mạng Xe Điện Việt Nam</a:t>
            </a:r>
            <a:endParaRPr lang="en-US" sz="4450" dirty="0"/>
          </a:p>
        </p:txBody>
      </p:sp>
      <p:sp>
        <p:nvSpPr>
          <p:cNvPr id="3" name="Shape 1"/>
          <p:cNvSpPr/>
          <p:nvPr/>
        </p:nvSpPr>
        <p:spPr>
          <a:xfrm>
            <a:off x="793790" y="3199090"/>
            <a:ext cx="13042821" cy="3702606"/>
          </a:xfrm>
          <a:prstGeom prst="roundRect">
            <a:avLst>
              <a:gd name="adj" fmla="val 5514"/>
            </a:avLst>
          </a:prstGeom>
          <a:solidFill>
            <a:srgbClr val="CEE6FD"/>
          </a:solidFill>
          <a:ln/>
        </p:spPr>
      </p:sp>
      <p:sp>
        <p:nvSpPr>
          <p:cNvPr id="4" name="Shape 2"/>
          <p:cNvSpPr/>
          <p:nvPr/>
        </p:nvSpPr>
        <p:spPr>
          <a:xfrm>
            <a:off x="793790" y="3199090"/>
            <a:ext cx="6521410" cy="1669852"/>
          </a:xfrm>
          <a:prstGeom prst="roundRect">
            <a:avLst>
              <a:gd name="adj" fmla="val 12225"/>
            </a:avLst>
          </a:prstGeom>
          <a:solidFill>
            <a:srgbClr val="CEE6FD"/>
          </a:solidFill>
          <a:ln/>
        </p:spPr>
      </p:sp>
      <p:sp>
        <p:nvSpPr>
          <p:cNvPr id="5" name="Text 3"/>
          <p:cNvSpPr/>
          <p:nvPr/>
        </p:nvSpPr>
        <p:spPr>
          <a:xfrm>
            <a:off x="1020604" y="3425904"/>
            <a:ext cx="3122652"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Pin và Sạc là Trung Tâm</a:t>
            </a:r>
            <a:endParaRPr lang="en-US" sz="2200" dirty="0"/>
          </a:p>
        </p:txBody>
      </p:sp>
      <p:sp>
        <p:nvSpPr>
          <p:cNvPr id="6" name="Text 4"/>
          <p:cNvSpPr/>
          <p:nvPr/>
        </p:nvSpPr>
        <p:spPr>
          <a:xfrm>
            <a:off x="1020604" y="3916323"/>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Đây là yếu tố quyết định hiệu suất, tiện ích và trải nghiệm tổng thể của xe điện, là trái tim của mỗi chiếc xe.</a:t>
            </a:r>
            <a:endParaRPr lang="en-US" sz="1750" dirty="0"/>
          </a:p>
        </p:txBody>
      </p:sp>
      <p:sp>
        <p:nvSpPr>
          <p:cNvPr id="7" name="Shape 5"/>
          <p:cNvSpPr/>
          <p:nvPr/>
        </p:nvSpPr>
        <p:spPr>
          <a:xfrm>
            <a:off x="7315200" y="3199090"/>
            <a:ext cx="6521410" cy="1669852"/>
          </a:xfrm>
          <a:prstGeom prst="rect">
            <a:avLst/>
          </a:prstGeom>
          <a:solidFill>
            <a:srgbClr val="CEE6FD"/>
          </a:solidFill>
          <a:ln/>
        </p:spPr>
      </p:sp>
      <p:sp>
        <p:nvSpPr>
          <p:cNvPr id="8" name="Shape 6"/>
          <p:cNvSpPr/>
          <p:nvPr/>
        </p:nvSpPr>
        <p:spPr>
          <a:xfrm>
            <a:off x="7315200" y="3199090"/>
            <a:ext cx="30480" cy="1669852"/>
          </a:xfrm>
          <a:prstGeom prst="roundRect">
            <a:avLst>
              <a:gd name="adj" fmla="val 669768"/>
            </a:avLst>
          </a:prstGeom>
          <a:solidFill>
            <a:srgbClr val="B4CCE3"/>
          </a:solidFill>
          <a:ln/>
        </p:spPr>
      </p:sp>
      <p:sp>
        <p:nvSpPr>
          <p:cNvPr id="9" name="Text 7"/>
          <p:cNvSpPr/>
          <p:nvPr/>
        </p:nvSpPr>
        <p:spPr>
          <a:xfrm>
            <a:off x="7542014" y="3425904"/>
            <a:ext cx="4497943"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Việt Nam Đang Trên Đà Phát Triển</a:t>
            </a:r>
            <a:endParaRPr lang="en-US" sz="2200" dirty="0"/>
          </a:p>
        </p:txBody>
      </p:sp>
      <p:sp>
        <p:nvSpPr>
          <p:cNvPr id="10" name="Text 8"/>
          <p:cNvSpPr/>
          <p:nvPr/>
        </p:nvSpPr>
        <p:spPr>
          <a:xfrm>
            <a:off x="7542014" y="3916323"/>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Với nhiều mẫu xe và công nghệ tiên tiến, Việt Nam đang khẳng định vị thế trên bản đồ xe điện thế giới.</a:t>
            </a:r>
            <a:endParaRPr lang="en-US" sz="1750" dirty="0"/>
          </a:p>
        </p:txBody>
      </p:sp>
      <p:sp>
        <p:nvSpPr>
          <p:cNvPr id="11" name="Shape 9"/>
          <p:cNvSpPr/>
          <p:nvPr/>
        </p:nvSpPr>
        <p:spPr>
          <a:xfrm>
            <a:off x="793790" y="4868942"/>
            <a:ext cx="6521410" cy="2032754"/>
          </a:xfrm>
          <a:prstGeom prst="rect">
            <a:avLst/>
          </a:prstGeom>
          <a:solidFill>
            <a:srgbClr val="CEE6FD"/>
          </a:solidFill>
          <a:ln/>
        </p:spPr>
      </p:sp>
      <p:sp>
        <p:nvSpPr>
          <p:cNvPr id="12" name="Shape 10"/>
          <p:cNvSpPr/>
          <p:nvPr/>
        </p:nvSpPr>
        <p:spPr>
          <a:xfrm>
            <a:off x="793790" y="4868942"/>
            <a:ext cx="6521410" cy="30480"/>
          </a:xfrm>
          <a:prstGeom prst="roundRect">
            <a:avLst>
              <a:gd name="adj" fmla="val 669768"/>
            </a:avLst>
          </a:prstGeom>
          <a:solidFill>
            <a:srgbClr val="B4CCE3"/>
          </a:solidFill>
          <a:ln/>
        </p:spPr>
      </p:sp>
      <p:sp>
        <p:nvSpPr>
          <p:cNvPr id="13" name="Text 11"/>
          <p:cNvSpPr/>
          <p:nvPr/>
        </p:nvSpPr>
        <p:spPr>
          <a:xfrm>
            <a:off x="1020604" y="5095756"/>
            <a:ext cx="3945731"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Hợp Tác Vì Hạ Tầng Bền Vững</a:t>
            </a:r>
            <a:endParaRPr lang="en-US" sz="2200" dirty="0"/>
          </a:p>
        </p:txBody>
      </p:sp>
      <p:sp>
        <p:nvSpPr>
          <p:cNvPr id="14" name="Text 12"/>
          <p:cNvSpPr/>
          <p:nvPr/>
        </p:nvSpPr>
        <p:spPr>
          <a:xfrm>
            <a:off x="1020604" y="5586174"/>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Sự đồng hành giữa doanh nghiệp, nhà nước và người tiêu dùng là cần thiết để xây dựng một hạ tầng sạc vững chắc.</a:t>
            </a:r>
            <a:endParaRPr lang="en-US" sz="1750" dirty="0"/>
          </a:p>
        </p:txBody>
      </p:sp>
      <p:sp>
        <p:nvSpPr>
          <p:cNvPr id="15" name="Shape 13"/>
          <p:cNvSpPr/>
          <p:nvPr/>
        </p:nvSpPr>
        <p:spPr>
          <a:xfrm>
            <a:off x="7315200" y="4868942"/>
            <a:ext cx="6521410" cy="2032754"/>
          </a:xfrm>
          <a:prstGeom prst="rect">
            <a:avLst/>
          </a:prstGeom>
          <a:solidFill>
            <a:srgbClr val="CEE6FD"/>
          </a:solidFill>
          <a:ln/>
        </p:spPr>
      </p:sp>
      <p:sp>
        <p:nvSpPr>
          <p:cNvPr id="16" name="Shape 14"/>
          <p:cNvSpPr/>
          <p:nvPr/>
        </p:nvSpPr>
        <p:spPr>
          <a:xfrm>
            <a:off x="7315200" y="4868942"/>
            <a:ext cx="30480" cy="2032754"/>
          </a:xfrm>
          <a:prstGeom prst="roundRect">
            <a:avLst>
              <a:gd name="adj" fmla="val 669768"/>
            </a:avLst>
          </a:prstGeom>
          <a:solidFill>
            <a:srgbClr val="B4CCE3"/>
          </a:solidFill>
          <a:ln/>
        </p:spPr>
      </p:sp>
      <p:sp>
        <p:nvSpPr>
          <p:cNvPr id="17" name="Shape 15"/>
          <p:cNvSpPr/>
          <p:nvPr/>
        </p:nvSpPr>
        <p:spPr>
          <a:xfrm>
            <a:off x="7315200" y="4868942"/>
            <a:ext cx="6521410" cy="30480"/>
          </a:xfrm>
          <a:prstGeom prst="roundRect">
            <a:avLst>
              <a:gd name="adj" fmla="val 669768"/>
            </a:avLst>
          </a:prstGeom>
          <a:solidFill>
            <a:srgbClr val="B4CCE3"/>
          </a:solidFill>
          <a:ln/>
        </p:spPr>
      </p:sp>
      <p:sp>
        <p:nvSpPr>
          <p:cNvPr id="18" name="Text 16"/>
          <p:cNvSpPr/>
          <p:nvPr/>
        </p:nvSpPr>
        <p:spPr>
          <a:xfrm>
            <a:off x="7542014" y="5095756"/>
            <a:ext cx="4567476"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Tương Lai Giao Thông Xanh Mở Ra</a:t>
            </a:r>
            <a:endParaRPr lang="en-US" sz="2200" dirty="0"/>
          </a:p>
        </p:txBody>
      </p:sp>
      <p:sp>
        <p:nvSpPr>
          <p:cNvPr id="19" name="Text 17"/>
          <p:cNvSpPr/>
          <p:nvPr/>
        </p:nvSpPr>
        <p:spPr>
          <a:xfrm>
            <a:off x="7542014" y="5586174"/>
            <a:ext cx="6067782"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Nhờ sự phát triển của pin và sạc ô tô điện, một tương lai giao thông xanh, sạch và hiện đại đang hiện hữu tại Việt Nam.</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04850" y="925711"/>
            <a:ext cx="13110210" cy="629364"/>
          </a:xfrm>
          <a:prstGeom prst="rect">
            <a:avLst/>
          </a:prstGeom>
          <a:noFill/>
          <a:ln/>
        </p:spPr>
        <p:txBody>
          <a:bodyPr wrap="none" lIns="0" tIns="0" rIns="0" bIns="0" rtlCol="0" anchor="t"/>
          <a:lstStyle/>
          <a:p>
            <a:pPr algn="l" indent="0" marL="0">
              <a:lnSpc>
                <a:spcPts val="4950"/>
              </a:lnSpc>
              <a:buNone/>
            </a:pPr>
            <a:r>
              <a:rPr lang="en-US" sz="3950" dirty="0">
                <a:solidFill>
                  <a:srgbClr val="091C53"/>
                </a:solidFill>
                <a:latin typeface="Instrument Sans Semi Bold" pitchFamily="34" charset="0"/>
                <a:ea typeface="Instrument Sans Semi Bold" pitchFamily="34" charset="-122"/>
                <a:cs typeface="Instrument Sans Semi Bold" pitchFamily="34" charset="-120"/>
              </a:rPr>
              <a:t>Thị Trường Xe Điện Việt Nam 2025: Bùng Nổ và Đa Dạng</a:t>
            </a:r>
            <a:endParaRPr lang="en-US" sz="3950" dirty="0"/>
          </a:p>
        </p:txBody>
      </p:sp>
      <p:sp>
        <p:nvSpPr>
          <p:cNvPr id="3" name="Shape 1"/>
          <p:cNvSpPr/>
          <p:nvPr/>
        </p:nvSpPr>
        <p:spPr>
          <a:xfrm>
            <a:off x="704850" y="2083713"/>
            <a:ext cx="453152" cy="453152"/>
          </a:xfrm>
          <a:prstGeom prst="roundRect">
            <a:avLst>
              <a:gd name="adj" fmla="val 40002"/>
            </a:avLst>
          </a:prstGeom>
          <a:solidFill>
            <a:srgbClr val="CEE6FD"/>
          </a:solidFill>
          <a:ln/>
        </p:spPr>
      </p:sp>
      <p:sp>
        <p:nvSpPr>
          <p:cNvPr id="4" name="Text 2"/>
          <p:cNvSpPr/>
          <p:nvPr/>
        </p:nvSpPr>
        <p:spPr>
          <a:xfrm>
            <a:off x="1359337" y="2152888"/>
            <a:ext cx="3087529" cy="629364"/>
          </a:xfrm>
          <a:prstGeom prst="rect">
            <a:avLst/>
          </a:prstGeom>
          <a:noFill/>
          <a:ln/>
        </p:spPr>
        <p:txBody>
          <a:bodyPr wrap="squar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Hơn 20 Mẫu Xe Điện Chính Hãng</a:t>
            </a:r>
            <a:endParaRPr lang="en-US" sz="1950" dirty="0"/>
          </a:p>
        </p:txBody>
      </p:sp>
      <p:sp>
        <p:nvSpPr>
          <p:cNvPr id="5" name="Text 3"/>
          <p:cNvSpPr/>
          <p:nvPr/>
        </p:nvSpPr>
        <p:spPr>
          <a:xfrm>
            <a:off x="1359337" y="2983587"/>
            <a:ext cx="3087529" cy="1933813"/>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Từ các mẫu xe mini như Wuling Mini EV giá 197 triệu đồng đến VinFast VF7 phân khúc SUV, thị trường đang chứng kiến sự đa dạng chưa từng có, đáp ứng mọi nhu cầu và túi tiền.</a:t>
            </a:r>
            <a:endParaRPr lang="en-US" sz="1550" dirty="0"/>
          </a:p>
        </p:txBody>
      </p:sp>
      <p:sp>
        <p:nvSpPr>
          <p:cNvPr id="6" name="Shape 4"/>
          <p:cNvSpPr/>
          <p:nvPr/>
        </p:nvSpPr>
        <p:spPr>
          <a:xfrm>
            <a:off x="4698563" y="2083713"/>
            <a:ext cx="453152" cy="453152"/>
          </a:xfrm>
          <a:prstGeom prst="roundRect">
            <a:avLst>
              <a:gd name="adj" fmla="val 40002"/>
            </a:avLst>
          </a:prstGeom>
          <a:solidFill>
            <a:srgbClr val="CEE6FD"/>
          </a:solidFill>
          <a:ln/>
        </p:spPr>
      </p:sp>
      <p:sp>
        <p:nvSpPr>
          <p:cNvPr id="7" name="Text 5"/>
          <p:cNvSpPr/>
          <p:nvPr/>
        </p:nvSpPr>
        <p:spPr>
          <a:xfrm>
            <a:off x="5353050" y="2152888"/>
            <a:ext cx="3087648" cy="629364"/>
          </a:xfrm>
          <a:prstGeom prst="rect">
            <a:avLst/>
          </a:prstGeom>
          <a:noFill/>
          <a:ln/>
        </p:spPr>
        <p:txBody>
          <a:bodyPr wrap="squar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VinFast Dẫn Đầu Thị Trường</a:t>
            </a:r>
            <a:endParaRPr lang="en-US" sz="1950" dirty="0"/>
          </a:p>
        </p:txBody>
      </p:sp>
      <p:sp>
        <p:nvSpPr>
          <p:cNvPr id="8" name="Text 6"/>
          <p:cNvSpPr/>
          <p:nvPr/>
        </p:nvSpPr>
        <p:spPr>
          <a:xfrm>
            <a:off x="5353050" y="2983587"/>
            <a:ext cx="3087648" cy="1933813"/>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VinFast tiên phong với nhiều mẫu xe đa dạng, mang đến quãng đường di chuyển ấn tượng từ 150 km đến hơn 600 km mỗi lần sạc, khẳng định vị thế dẫn đầu.</a:t>
            </a:r>
            <a:endParaRPr lang="en-US" sz="1550" dirty="0"/>
          </a:p>
        </p:txBody>
      </p:sp>
      <p:sp>
        <p:nvSpPr>
          <p:cNvPr id="9" name="Shape 7"/>
          <p:cNvSpPr/>
          <p:nvPr/>
        </p:nvSpPr>
        <p:spPr>
          <a:xfrm>
            <a:off x="704850" y="5320189"/>
            <a:ext cx="453152" cy="453152"/>
          </a:xfrm>
          <a:prstGeom prst="roundRect">
            <a:avLst>
              <a:gd name="adj" fmla="val 40002"/>
            </a:avLst>
          </a:prstGeom>
          <a:solidFill>
            <a:srgbClr val="CEE6FD"/>
          </a:solidFill>
          <a:ln/>
        </p:spPr>
      </p:sp>
      <p:sp>
        <p:nvSpPr>
          <p:cNvPr id="10" name="Text 8"/>
          <p:cNvSpPr/>
          <p:nvPr/>
        </p:nvSpPr>
        <p:spPr>
          <a:xfrm>
            <a:off x="1359337" y="5389364"/>
            <a:ext cx="3623548" cy="314682"/>
          </a:xfrm>
          <a:prstGeom prst="rect">
            <a:avLst/>
          </a:prstGeom>
          <a:noFill/>
          <a:ln/>
        </p:spPr>
        <p:txBody>
          <a:bodyPr wrap="none" lIns="0" tIns="0" rIns="0" bIns="0" rtlCol="0" anchor="t"/>
          <a:lstStyle/>
          <a:p>
            <a:pPr algn="l" indent="0" marL="0">
              <a:lnSpc>
                <a:spcPts val="2450"/>
              </a:lnSpc>
              <a:buNone/>
            </a:pPr>
            <a:r>
              <a:rPr lang="en-US" sz="1950" dirty="0">
                <a:solidFill>
                  <a:srgbClr val="1E3063"/>
                </a:solidFill>
                <a:latin typeface="Instrument Sans Semi Bold" pitchFamily="34" charset="0"/>
                <a:ea typeface="Instrument Sans Semi Bold" pitchFamily="34" charset="-122"/>
                <a:cs typeface="Instrument Sans Semi Bold" pitchFamily="34" charset="-120"/>
              </a:rPr>
              <a:t>Nhu Cầu Pin và Sạc Tăng Mạnh</a:t>
            </a:r>
            <a:endParaRPr lang="en-US" sz="1950" dirty="0"/>
          </a:p>
        </p:txBody>
      </p:sp>
      <p:sp>
        <p:nvSpPr>
          <p:cNvPr id="11" name="Text 9"/>
          <p:cNvSpPr/>
          <p:nvPr/>
        </p:nvSpPr>
        <p:spPr>
          <a:xfrm>
            <a:off x="1359337" y="5905381"/>
            <a:ext cx="7081361" cy="644604"/>
          </a:xfrm>
          <a:prstGeom prst="rect">
            <a:avLst/>
          </a:prstGeom>
          <a:noFill/>
          <a:ln/>
        </p:spPr>
        <p:txBody>
          <a:bodyPr wrap="square" lIns="0" tIns="0" rIns="0" bIns="0" rtlCol="0" anchor="t"/>
          <a:lstStyle/>
          <a:p>
            <a:pPr algn="l" indent="0" marL="0">
              <a:lnSpc>
                <a:spcPts val="2500"/>
              </a:lnSpc>
              <a:buNone/>
            </a:pPr>
            <a:r>
              <a:rPr lang="en-US" sz="1550" dirty="0">
                <a:solidFill>
                  <a:srgbClr val="1E3063"/>
                </a:solidFill>
                <a:latin typeface="Instrument Sans Medium" pitchFamily="34" charset="0"/>
                <a:ea typeface="Instrument Sans Medium" pitchFamily="34" charset="-122"/>
                <a:cs typeface="Instrument Sans Medium" pitchFamily="34" charset="-120"/>
              </a:rPr>
              <a:t>Cùng với sự phát triển nhanh chóng của xe điện, nhu cầu về pin và hạ tầng sạc cũng gia tăng đáng kể, đòi hỏi các giải pháp đồng bộ và hiệu quả.</a:t>
            </a:r>
            <a:endParaRPr lang="en-US" sz="1550" dirty="0"/>
          </a:p>
        </p:txBody>
      </p:sp>
      <p:pic>
        <p:nvPicPr>
          <p:cNvPr id="12" name="Image 0" descr="preencoded.png">    </p:cNvPr>
          <p:cNvPicPr>
            <a:picLocks noChangeAspect="1"/>
          </p:cNvPicPr>
          <p:nvPr/>
        </p:nvPicPr>
        <p:blipFill>
          <a:blip r:embed="rId1"/>
          <a:stretch>
            <a:fillRect/>
          </a:stretch>
        </p:blipFill>
        <p:spPr>
          <a:xfrm>
            <a:off x="8939570" y="2083713"/>
            <a:ext cx="4993481" cy="49934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77133"/>
            <a:ext cx="12535138"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Công Nghệ Pin Ô Tô Điện Phổ Biến tại Việt Nam</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93790" y="2039541"/>
            <a:ext cx="566976" cy="566976"/>
          </a:xfrm>
          <a:prstGeom prst="rect">
            <a:avLst/>
          </a:prstGeom>
        </p:spPr>
      </p:pic>
      <p:sp>
        <p:nvSpPr>
          <p:cNvPr id="4" name="Text 1"/>
          <p:cNvSpPr/>
          <p:nvPr/>
        </p:nvSpPr>
        <p:spPr>
          <a:xfrm>
            <a:off x="793790" y="289000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Pin Lithium-Ion</a:t>
            </a:r>
            <a:endParaRPr lang="en-US" sz="2200" dirty="0"/>
          </a:p>
        </p:txBody>
      </p:sp>
      <p:sp>
        <p:nvSpPr>
          <p:cNvPr id="5" name="Text 2"/>
          <p:cNvSpPr/>
          <p:nvPr/>
        </p:nvSpPr>
        <p:spPr>
          <a:xfrm>
            <a:off x="793790" y="3380423"/>
            <a:ext cx="6379607"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Nhẹ, hiệu suất cao và tuổi thọ dài, loại pin này chiếm ưu thế trên các mẫu xe của VinFast, BYD và Wuling, là lựa chọn hàng đầu cho xe điện.</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6884" y="2039541"/>
            <a:ext cx="566976" cy="566976"/>
          </a:xfrm>
          <a:prstGeom prst="rect">
            <a:avLst/>
          </a:prstGeom>
        </p:spPr>
      </p:pic>
      <p:sp>
        <p:nvSpPr>
          <p:cNvPr id="7" name="Text 3"/>
          <p:cNvSpPr/>
          <p:nvPr/>
        </p:nvSpPr>
        <p:spPr>
          <a:xfrm>
            <a:off x="7456884" y="2890004"/>
            <a:ext cx="4390549"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Pin LFP (Lithium Iron Phosphate)</a:t>
            </a:r>
            <a:endParaRPr lang="en-US" sz="2200" dirty="0"/>
          </a:p>
        </p:txBody>
      </p:sp>
      <p:sp>
        <p:nvSpPr>
          <p:cNvPr id="8" name="Text 4"/>
          <p:cNvSpPr/>
          <p:nvPr/>
        </p:nvSpPr>
        <p:spPr>
          <a:xfrm>
            <a:off x="7456884" y="3380423"/>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Được biết đến với độ an toàn và bền bỉ, pin LFP được sử dụng trên VinFast Limo Green và Mini EV, mang lại sự yên tâm cho người dùng.</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790" y="4922758"/>
            <a:ext cx="566976" cy="566976"/>
          </a:xfrm>
          <a:prstGeom prst="rect">
            <a:avLst/>
          </a:prstGeom>
        </p:spPr>
      </p:pic>
      <p:sp>
        <p:nvSpPr>
          <p:cNvPr id="10" name="Text 5"/>
          <p:cNvSpPr/>
          <p:nvPr/>
        </p:nvSpPr>
        <p:spPr>
          <a:xfrm>
            <a:off x="793790" y="577322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Pin NiMH</a:t>
            </a:r>
            <a:endParaRPr lang="en-US" sz="2200" dirty="0"/>
          </a:p>
        </p:txBody>
      </p:sp>
      <p:sp>
        <p:nvSpPr>
          <p:cNvPr id="11" name="Text 6"/>
          <p:cNvSpPr/>
          <p:nvPr/>
        </p:nvSpPr>
        <p:spPr>
          <a:xfrm>
            <a:off x="793790" y="6263640"/>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Pin NiMH ít phổ biến hơn do kích thước và trọng lượng lớn, không tối ưu cho xe điện hiện đại.</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56884" y="4922758"/>
            <a:ext cx="566976" cy="566976"/>
          </a:xfrm>
          <a:prstGeom prst="rect">
            <a:avLst/>
          </a:prstGeom>
        </p:spPr>
      </p:pic>
      <p:sp>
        <p:nvSpPr>
          <p:cNvPr id="13" name="Text 7"/>
          <p:cNvSpPr/>
          <p:nvPr/>
        </p:nvSpPr>
        <p:spPr>
          <a:xfrm>
            <a:off x="7456884" y="5773222"/>
            <a:ext cx="3303627"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Dung Lượng Pin Thực Tế</a:t>
            </a:r>
            <a:endParaRPr lang="en-US" sz="2200" dirty="0"/>
          </a:p>
        </p:txBody>
      </p:sp>
      <p:sp>
        <p:nvSpPr>
          <p:cNvPr id="14" name="Text 8"/>
          <p:cNvSpPr/>
          <p:nvPr/>
        </p:nvSpPr>
        <p:spPr>
          <a:xfrm>
            <a:off x="7456884" y="6263640"/>
            <a:ext cx="6379726"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Ví dụ, VinFast VF3 sử dụng pin 18,64 kWh, trong khi Wuling Mini EV có pin từ 9,6 - 13,4 kWh, thể hiện sự đa dạng về dung lượng.</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72026"/>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Hệ Thống Sạc Ô Tô Điện tại Việt Nam: Từ Thường đến Nhanh</a:t>
            </a:r>
            <a:endParaRPr lang="en-US" sz="4450" dirty="0"/>
          </a:p>
        </p:txBody>
      </p:sp>
      <p:sp>
        <p:nvSpPr>
          <p:cNvPr id="3" name="Shape 1"/>
          <p:cNvSpPr/>
          <p:nvPr/>
        </p:nvSpPr>
        <p:spPr>
          <a:xfrm>
            <a:off x="793790" y="2843213"/>
            <a:ext cx="6407944" cy="2093714"/>
          </a:xfrm>
          <a:prstGeom prst="roundRect">
            <a:avLst>
              <a:gd name="adj" fmla="val 6988"/>
            </a:avLst>
          </a:prstGeom>
          <a:solidFill>
            <a:srgbClr val="FFFFFF"/>
          </a:solidFill>
          <a:ln w="30480">
            <a:solidFill>
              <a:srgbClr val="B4CCE3"/>
            </a:solidFill>
            <a:prstDash val="solid"/>
          </a:ln>
        </p:spPr>
      </p:sp>
      <p:sp>
        <p:nvSpPr>
          <p:cNvPr id="4" name="Shape 2"/>
          <p:cNvSpPr/>
          <p:nvPr/>
        </p:nvSpPr>
        <p:spPr>
          <a:xfrm>
            <a:off x="763310" y="2843213"/>
            <a:ext cx="121920" cy="2093714"/>
          </a:xfrm>
          <a:prstGeom prst="roundRect">
            <a:avLst>
              <a:gd name="adj" fmla="val 167442"/>
            </a:avLst>
          </a:prstGeom>
          <a:solidFill>
            <a:srgbClr val="84C1FA"/>
          </a:solidFill>
          <a:ln/>
        </p:spPr>
      </p:sp>
      <p:sp>
        <p:nvSpPr>
          <p:cNvPr id="5" name="Text 3"/>
          <p:cNvSpPr/>
          <p:nvPr/>
        </p:nvSpPr>
        <p:spPr>
          <a:xfrm>
            <a:off x="1142524" y="31005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Sạc Thường (AC)</a:t>
            </a:r>
            <a:endParaRPr lang="en-US" sz="2200" dirty="0"/>
          </a:p>
        </p:txBody>
      </p:sp>
      <p:sp>
        <p:nvSpPr>
          <p:cNvPr id="6" name="Text 4"/>
          <p:cNvSpPr/>
          <p:nvPr/>
        </p:nvSpPr>
        <p:spPr>
          <a:xfrm>
            <a:off x="1142524" y="3590925"/>
            <a:ext cx="5801916"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Sử dụng điện dân dụng 220V, thời gian sạc đầy thường từ 6-9 giờ, phù hợp cho việc sạc tại nhà qua đêm (ví dụ Wuling Mini EV).</a:t>
            </a:r>
            <a:endParaRPr lang="en-US" sz="1750" dirty="0"/>
          </a:p>
        </p:txBody>
      </p:sp>
      <p:sp>
        <p:nvSpPr>
          <p:cNvPr id="7" name="Shape 5"/>
          <p:cNvSpPr/>
          <p:nvPr/>
        </p:nvSpPr>
        <p:spPr>
          <a:xfrm>
            <a:off x="7428548" y="2843213"/>
            <a:ext cx="6408063" cy="2093714"/>
          </a:xfrm>
          <a:prstGeom prst="roundRect">
            <a:avLst>
              <a:gd name="adj" fmla="val 6988"/>
            </a:avLst>
          </a:prstGeom>
          <a:solidFill>
            <a:srgbClr val="FFFFFF"/>
          </a:solidFill>
          <a:ln w="30480">
            <a:solidFill>
              <a:srgbClr val="B4CCE3"/>
            </a:solidFill>
            <a:prstDash val="solid"/>
          </a:ln>
        </p:spPr>
      </p:sp>
      <p:sp>
        <p:nvSpPr>
          <p:cNvPr id="8" name="Shape 6"/>
          <p:cNvSpPr/>
          <p:nvPr/>
        </p:nvSpPr>
        <p:spPr>
          <a:xfrm>
            <a:off x="7398067" y="2843213"/>
            <a:ext cx="121920" cy="2093714"/>
          </a:xfrm>
          <a:prstGeom prst="roundRect">
            <a:avLst>
              <a:gd name="adj" fmla="val 167442"/>
            </a:avLst>
          </a:prstGeom>
          <a:solidFill>
            <a:srgbClr val="84C1FA"/>
          </a:solidFill>
          <a:ln/>
        </p:spPr>
      </p:sp>
      <p:sp>
        <p:nvSpPr>
          <p:cNvPr id="9" name="Text 7"/>
          <p:cNvSpPr/>
          <p:nvPr/>
        </p:nvSpPr>
        <p:spPr>
          <a:xfrm>
            <a:off x="7777282" y="31005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Sạc Nhanh (DC)</a:t>
            </a:r>
            <a:endParaRPr lang="en-US" sz="2200" dirty="0"/>
          </a:p>
        </p:txBody>
      </p:sp>
      <p:sp>
        <p:nvSpPr>
          <p:cNvPr id="10" name="Text 8"/>
          <p:cNvSpPr/>
          <p:nvPr/>
        </p:nvSpPr>
        <p:spPr>
          <a:xfrm>
            <a:off x="7777282" y="3590925"/>
            <a:ext cx="5802035"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Với công suất 30-60 kW, sạc nhanh cho phép nạp từ 10%-70% pin chỉ trong 27-36 phút (VinFast Nerio Green, Limo Green), tiết kiệm thời gian đáng kể.</a:t>
            </a:r>
            <a:endParaRPr lang="en-US" sz="1750" dirty="0"/>
          </a:p>
        </p:txBody>
      </p:sp>
      <p:sp>
        <p:nvSpPr>
          <p:cNvPr id="11" name="Shape 9"/>
          <p:cNvSpPr/>
          <p:nvPr/>
        </p:nvSpPr>
        <p:spPr>
          <a:xfrm>
            <a:off x="793790" y="5163741"/>
            <a:ext cx="6407944" cy="2093714"/>
          </a:xfrm>
          <a:prstGeom prst="roundRect">
            <a:avLst>
              <a:gd name="adj" fmla="val 6988"/>
            </a:avLst>
          </a:prstGeom>
          <a:solidFill>
            <a:srgbClr val="FFFFFF"/>
          </a:solidFill>
          <a:ln w="30480">
            <a:solidFill>
              <a:srgbClr val="B4CCE3"/>
            </a:solidFill>
            <a:prstDash val="solid"/>
          </a:ln>
        </p:spPr>
      </p:sp>
      <p:sp>
        <p:nvSpPr>
          <p:cNvPr id="12" name="Shape 10"/>
          <p:cNvSpPr/>
          <p:nvPr/>
        </p:nvSpPr>
        <p:spPr>
          <a:xfrm>
            <a:off x="763310" y="5163741"/>
            <a:ext cx="121920" cy="2093714"/>
          </a:xfrm>
          <a:prstGeom prst="roundRect">
            <a:avLst>
              <a:gd name="adj" fmla="val 167442"/>
            </a:avLst>
          </a:prstGeom>
          <a:solidFill>
            <a:srgbClr val="84C1FA"/>
          </a:solidFill>
          <a:ln/>
        </p:spPr>
      </p:sp>
      <p:sp>
        <p:nvSpPr>
          <p:cNvPr id="13" name="Text 11"/>
          <p:cNvSpPr/>
          <p:nvPr/>
        </p:nvSpPr>
        <p:spPr>
          <a:xfrm>
            <a:off x="1142524" y="5421035"/>
            <a:ext cx="321968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Hạ Tầng Sạc Công Cộng</a:t>
            </a:r>
            <a:endParaRPr lang="en-US" sz="2200" dirty="0"/>
          </a:p>
        </p:txBody>
      </p:sp>
      <p:sp>
        <p:nvSpPr>
          <p:cNvPr id="14" name="Text 12"/>
          <p:cNvSpPr/>
          <p:nvPr/>
        </p:nvSpPr>
        <p:spPr>
          <a:xfrm>
            <a:off x="1142524" y="5911453"/>
            <a:ext cx="5801916"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Hệ thống trạm sạc đang mở rộng tại các thành phố lớn, đặc biệt VinFast đang phát triển mạng lưới trạm sạc riêng rộng khắp cả nước.</a:t>
            </a:r>
            <a:endParaRPr lang="en-US" sz="1750" dirty="0"/>
          </a:p>
        </p:txBody>
      </p:sp>
      <p:sp>
        <p:nvSpPr>
          <p:cNvPr id="15" name="Shape 13"/>
          <p:cNvSpPr/>
          <p:nvPr/>
        </p:nvSpPr>
        <p:spPr>
          <a:xfrm>
            <a:off x="7428548" y="5163741"/>
            <a:ext cx="6408063" cy="2093714"/>
          </a:xfrm>
          <a:prstGeom prst="roundRect">
            <a:avLst>
              <a:gd name="adj" fmla="val 6988"/>
            </a:avLst>
          </a:prstGeom>
          <a:solidFill>
            <a:srgbClr val="FFFFFF"/>
          </a:solidFill>
          <a:ln w="30480">
            <a:solidFill>
              <a:srgbClr val="B4CCE3"/>
            </a:solidFill>
            <a:prstDash val="solid"/>
          </a:ln>
        </p:spPr>
      </p:sp>
      <p:sp>
        <p:nvSpPr>
          <p:cNvPr id="16" name="Shape 14"/>
          <p:cNvSpPr/>
          <p:nvPr/>
        </p:nvSpPr>
        <p:spPr>
          <a:xfrm>
            <a:off x="7398067" y="5163741"/>
            <a:ext cx="121920" cy="2093714"/>
          </a:xfrm>
          <a:prstGeom prst="roundRect">
            <a:avLst>
              <a:gd name="adj" fmla="val 167442"/>
            </a:avLst>
          </a:prstGeom>
          <a:solidFill>
            <a:srgbClr val="84C1FA"/>
          </a:solidFill>
          <a:ln/>
        </p:spPr>
      </p:sp>
      <p:sp>
        <p:nvSpPr>
          <p:cNvPr id="17" name="Text 15"/>
          <p:cNvSpPr/>
          <p:nvPr/>
        </p:nvSpPr>
        <p:spPr>
          <a:xfrm>
            <a:off x="7777282" y="54210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Ưu Đãi Đặc Biệt</a:t>
            </a:r>
            <a:endParaRPr lang="en-US" sz="2200" dirty="0"/>
          </a:p>
        </p:txBody>
      </p:sp>
      <p:sp>
        <p:nvSpPr>
          <p:cNvPr id="18" name="Text 16"/>
          <p:cNvSpPr/>
          <p:nvPr/>
        </p:nvSpPr>
        <p:spPr>
          <a:xfrm>
            <a:off x="7777282" y="5911453"/>
            <a:ext cx="5802035"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Chính sách miễn phí sạc pin đến 30/06/2027 cho khách hàng VinFast VF3 là một động lực lớn thúc đẩy việc sử dụng xe điện.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43664"/>
            <a:ext cx="11449169" cy="708779"/>
          </a:xfrm>
          <a:prstGeom prst="rect">
            <a:avLst/>
          </a:prstGeom>
          <a:noFill/>
          <a:ln/>
        </p:spPr>
        <p:txBody>
          <a:bodyPr wrap="non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Điểm Nhấn Công Nghệ và Tiện Ích Pin - Sạc</a:t>
            </a:r>
            <a:endParaRPr lang="en-US" sz="4450" dirty="0"/>
          </a:p>
        </p:txBody>
      </p:sp>
      <p:pic>
        <p:nvPicPr>
          <p:cNvPr id="3" name="Image 0" descr="preencoded.png">    </p:cNvPr>
          <p:cNvPicPr>
            <a:picLocks noChangeAspect="1"/>
          </p:cNvPicPr>
          <p:nvPr/>
        </p:nvPicPr>
        <p:blipFill>
          <a:blip r:embed="rId1"/>
          <a:stretch>
            <a:fillRect/>
          </a:stretch>
        </p:blipFill>
        <p:spPr>
          <a:xfrm>
            <a:off x="793790" y="1906072"/>
            <a:ext cx="3048000" cy="3048000"/>
          </a:xfrm>
          <a:prstGeom prst="rect">
            <a:avLst/>
          </a:prstGeom>
        </p:spPr>
      </p:pic>
      <p:sp>
        <p:nvSpPr>
          <p:cNvPr id="4" name="Text 1"/>
          <p:cNvSpPr/>
          <p:nvPr/>
        </p:nvSpPr>
        <p:spPr>
          <a:xfrm>
            <a:off x="793790" y="518088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Pin Đạt Chuẩn IP68</a:t>
            </a:r>
            <a:endParaRPr lang="en-US" sz="2200" dirty="0"/>
          </a:p>
        </p:txBody>
      </p:sp>
      <p:sp>
        <p:nvSpPr>
          <p:cNvPr id="5" name="Text 2"/>
          <p:cNvSpPr/>
          <p:nvPr/>
        </p:nvSpPr>
        <p:spPr>
          <a:xfrm>
            <a:off x="793790" y="5671304"/>
            <a:ext cx="3048000" cy="1451610"/>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Khả năng chống nước, bụi IP68 giúp pin hoạt động bền bỉ, phù hợp với điều kiện khí hậu ẩm ướt của Việt Nam.</a:t>
            </a:r>
            <a:endParaRPr lang="en-US" sz="1750" dirty="0"/>
          </a:p>
        </p:txBody>
      </p:sp>
      <p:pic>
        <p:nvPicPr>
          <p:cNvPr id="6" name="Image 1" descr="preencoded.png">    </p:cNvPr>
          <p:cNvPicPr>
            <a:picLocks noChangeAspect="1"/>
          </p:cNvPicPr>
          <p:nvPr/>
        </p:nvPicPr>
        <p:blipFill>
          <a:blip r:embed="rId2"/>
          <a:stretch>
            <a:fillRect/>
          </a:stretch>
        </p:blipFill>
        <p:spPr>
          <a:xfrm>
            <a:off x="4125278" y="1906072"/>
            <a:ext cx="3048119" cy="3048119"/>
          </a:xfrm>
          <a:prstGeom prst="rect">
            <a:avLst/>
          </a:prstGeom>
        </p:spPr>
      </p:pic>
      <p:sp>
        <p:nvSpPr>
          <p:cNvPr id="7" name="Text 3"/>
          <p:cNvSpPr/>
          <p:nvPr/>
        </p:nvSpPr>
        <p:spPr>
          <a:xfrm>
            <a:off x="4125278" y="5181005"/>
            <a:ext cx="292381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Pin Tháo Lắp Dễ Dàng</a:t>
            </a:r>
            <a:endParaRPr lang="en-US" sz="2200" dirty="0"/>
          </a:p>
        </p:txBody>
      </p:sp>
      <p:sp>
        <p:nvSpPr>
          <p:cNvPr id="8" name="Text 4"/>
          <p:cNvSpPr/>
          <p:nvPr/>
        </p:nvSpPr>
        <p:spPr>
          <a:xfrm>
            <a:off x="4125278" y="5671423"/>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Tính năng này hỗ trợ thay thế nhanh chóng (VinFast Evo Grand), tối ưu hóa thời gian sử dụng và tiện lợi cho người dùng.</a:t>
            </a:r>
            <a:endParaRPr lang="en-US" sz="1750" dirty="0"/>
          </a:p>
        </p:txBody>
      </p:sp>
      <p:pic>
        <p:nvPicPr>
          <p:cNvPr id="9" name="Image 2" descr="preencoded.png">    </p:cNvPr>
          <p:cNvPicPr>
            <a:picLocks noChangeAspect="1"/>
          </p:cNvPicPr>
          <p:nvPr/>
        </p:nvPicPr>
        <p:blipFill>
          <a:blip r:embed="rId3"/>
          <a:stretch>
            <a:fillRect/>
          </a:stretch>
        </p:blipFill>
        <p:spPr>
          <a:xfrm>
            <a:off x="7456884" y="1906072"/>
            <a:ext cx="3048119" cy="3048119"/>
          </a:xfrm>
          <a:prstGeom prst="rect">
            <a:avLst/>
          </a:prstGeom>
        </p:spPr>
      </p:pic>
      <p:sp>
        <p:nvSpPr>
          <p:cNvPr id="10" name="Text 5"/>
          <p:cNvSpPr/>
          <p:nvPr/>
        </p:nvSpPr>
        <p:spPr>
          <a:xfrm>
            <a:off x="7456884" y="5181005"/>
            <a:ext cx="2917388"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Chi Phí Sạc Điện Thấp</a:t>
            </a:r>
            <a:endParaRPr lang="en-US" sz="2200" dirty="0"/>
          </a:p>
        </p:txBody>
      </p:sp>
      <p:sp>
        <p:nvSpPr>
          <p:cNvPr id="11" name="Text 6"/>
          <p:cNvSpPr/>
          <p:nvPr/>
        </p:nvSpPr>
        <p:spPr>
          <a:xfrm>
            <a:off x="7456884" y="5671423"/>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Với chi phí chỉ dưới 10.000 đồng/ngày cho quãng đường 33 km (Wuling Mini EV), xe điện mang lại lợi ích kinh tế vượt trội.</a:t>
            </a:r>
            <a:endParaRPr lang="en-US" sz="1750" dirty="0"/>
          </a:p>
        </p:txBody>
      </p:sp>
      <p:pic>
        <p:nvPicPr>
          <p:cNvPr id="12" name="Image 3" descr="preencoded.png">    </p:cNvPr>
          <p:cNvPicPr>
            <a:picLocks noChangeAspect="1"/>
          </p:cNvPicPr>
          <p:nvPr/>
        </p:nvPicPr>
        <p:blipFill>
          <a:blip r:embed="rId4"/>
          <a:stretch>
            <a:fillRect/>
          </a:stretch>
        </p:blipFill>
        <p:spPr>
          <a:xfrm>
            <a:off x="10788491" y="1906072"/>
            <a:ext cx="3048119" cy="3048119"/>
          </a:xfrm>
          <a:prstGeom prst="rect">
            <a:avLst/>
          </a:prstGeom>
        </p:spPr>
      </p:pic>
      <p:sp>
        <p:nvSpPr>
          <p:cNvPr id="13" name="Text 7"/>
          <p:cNvSpPr/>
          <p:nvPr/>
        </p:nvSpPr>
        <p:spPr>
          <a:xfrm>
            <a:off x="10788491" y="51810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Mua Kèm Pin Ưu Tiên</a:t>
            </a:r>
            <a:endParaRPr lang="en-US" sz="2200" dirty="0"/>
          </a:p>
        </p:txBody>
      </p:sp>
      <p:sp>
        <p:nvSpPr>
          <p:cNvPr id="14" name="Text 8"/>
          <p:cNvSpPr/>
          <p:nvPr/>
        </p:nvSpPr>
        <p:spPr>
          <a:xfrm>
            <a:off x="10788491" y="5671423"/>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Chính sách thuê pin đã dừng, khuyến khích khách hàng mua kèm pin để tối ưu chi phí và sở hữu trọn vẹn giá trị xe.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0689" y="760809"/>
            <a:ext cx="11576685" cy="670322"/>
          </a:xfrm>
          <a:prstGeom prst="rect">
            <a:avLst/>
          </a:prstGeom>
          <a:noFill/>
          <a:ln/>
        </p:spPr>
        <p:txBody>
          <a:bodyPr wrap="none" lIns="0" tIns="0" rIns="0" bIns="0" rtlCol="0" anchor="t"/>
          <a:lstStyle/>
          <a:p>
            <a:pPr algn="l" indent="0" marL="0">
              <a:lnSpc>
                <a:spcPts val="5250"/>
              </a:lnSpc>
              <a:buNone/>
            </a:pPr>
            <a:r>
              <a:rPr lang="en-US" sz="4200" dirty="0">
                <a:solidFill>
                  <a:srgbClr val="091C53"/>
                </a:solidFill>
                <a:latin typeface="Instrument Sans Semi Bold" pitchFamily="34" charset="0"/>
                <a:ea typeface="Instrument Sans Semi Bold" pitchFamily="34" charset="-122"/>
                <a:cs typeface="Instrument Sans Semi Bold" pitchFamily="34" charset="-120"/>
              </a:rPr>
              <a:t>Các Mẫu Xe Điện Tiêu Biểu và Pin - Sạc Đi Kèm</a:t>
            </a:r>
            <a:endParaRPr lang="en-US" sz="4200" dirty="0"/>
          </a:p>
        </p:txBody>
      </p:sp>
      <p:sp>
        <p:nvSpPr>
          <p:cNvPr id="3" name="Shape 1"/>
          <p:cNvSpPr/>
          <p:nvPr/>
        </p:nvSpPr>
        <p:spPr>
          <a:xfrm>
            <a:off x="750689" y="1860113"/>
            <a:ext cx="1641038" cy="1235988"/>
          </a:xfrm>
          <a:prstGeom prst="roundRect">
            <a:avLst>
              <a:gd name="adj" fmla="val 15620"/>
            </a:avLst>
          </a:prstGeom>
          <a:solidFill>
            <a:srgbClr val="CEE6FD"/>
          </a:solidFill>
          <a:ln/>
        </p:spPr>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420416" y="2327315"/>
            <a:ext cx="301585" cy="301585"/>
          </a:xfrm>
          <a:prstGeom prst="rect">
            <a:avLst/>
          </a:prstGeom>
        </p:spPr>
      </p:pic>
      <p:sp>
        <p:nvSpPr>
          <p:cNvPr id="5" name="Text 2"/>
          <p:cNvSpPr/>
          <p:nvPr/>
        </p:nvSpPr>
        <p:spPr>
          <a:xfrm>
            <a:off x="2606159" y="2074545"/>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Wuling Mini EV</a:t>
            </a:r>
            <a:endParaRPr lang="en-US" sz="2100" dirty="0"/>
          </a:p>
        </p:txBody>
      </p:sp>
      <p:sp>
        <p:nvSpPr>
          <p:cNvPr id="6" name="Text 3"/>
          <p:cNvSpPr/>
          <p:nvPr/>
        </p:nvSpPr>
        <p:spPr>
          <a:xfrm>
            <a:off x="2606159" y="2538413"/>
            <a:ext cx="6527959" cy="343257"/>
          </a:xfrm>
          <a:prstGeom prst="rect">
            <a:avLst/>
          </a:prstGeom>
          <a:noFill/>
          <a:ln/>
        </p:spPr>
        <p:txBody>
          <a:bodyPr wrap="none" lIns="0" tIns="0" rIns="0" bIns="0" rtlCol="0" anchor="t"/>
          <a:lstStyle/>
          <a:p>
            <a:pPr algn="l" indent="0" marL="0">
              <a:lnSpc>
                <a:spcPts val="270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Pin 9,6 - 13,4 kWh, quãng đường 120-170 km, sạc thường 6,5-9 giờ.</a:t>
            </a:r>
            <a:endParaRPr lang="en-US" sz="1650" dirty="0"/>
          </a:p>
        </p:txBody>
      </p:sp>
      <p:sp>
        <p:nvSpPr>
          <p:cNvPr id="7" name="Shape 4"/>
          <p:cNvSpPr/>
          <p:nvPr/>
        </p:nvSpPr>
        <p:spPr>
          <a:xfrm>
            <a:off x="2498884" y="3080861"/>
            <a:ext cx="11273671" cy="15240"/>
          </a:xfrm>
          <a:prstGeom prst="roundRect">
            <a:avLst>
              <a:gd name="adj" fmla="val 1266810"/>
            </a:avLst>
          </a:prstGeom>
          <a:solidFill>
            <a:srgbClr val="B4CCE3"/>
          </a:solidFill>
          <a:ln/>
        </p:spPr>
      </p:sp>
      <p:sp>
        <p:nvSpPr>
          <p:cNvPr id="8" name="Shape 5"/>
          <p:cNvSpPr/>
          <p:nvPr/>
        </p:nvSpPr>
        <p:spPr>
          <a:xfrm>
            <a:off x="750689" y="3203258"/>
            <a:ext cx="3282196" cy="1235988"/>
          </a:xfrm>
          <a:prstGeom prst="roundRect">
            <a:avLst>
              <a:gd name="adj" fmla="val 15620"/>
            </a:avLst>
          </a:prstGeom>
          <a:solidFill>
            <a:srgbClr val="CEE6FD"/>
          </a:solidFill>
          <a:ln/>
        </p:spPr>
      </p:sp>
      <p:pic>
        <p:nvPicPr>
          <p:cNvPr id="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40994" y="3670459"/>
            <a:ext cx="301585" cy="301585"/>
          </a:xfrm>
          <a:prstGeom prst="rect">
            <a:avLst/>
          </a:prstGeom>
        </p:spPr>
      </p:pic>
      <p:sp>
        <p:nvSpPr>
          <p:cNvPr id="10" name="Text 6"/>
          <p:cNvSpPr/>
          <p:nvPr/>
        </p:nvSpPr>
        <p:spPr>
          <a:xfrm>
            <a:off x="4247317" y="3417689"/>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VinFast VF3</a:t>
            </a:r>
            <a:endParaRPr lang="en-US" sz="2100" dirty="0"/>
          </a:p>
        </p:txBody>
      </p:sp>
      <p:sp>
        <p:nvSpPr>
          <p:cNvPr id="11" name="Text 7"/>
          <p:cNvSpPr/>
          <p:nvPr/>
        </p:nvSpPr>
        <p:spPr>
          <a:xfrm>
            <a:off x="4247317" y="3881557"/>
            <a:ext cx="6788348" cy="343257"/>
          </a:xfrm>
          <a:prstGeom prst="rect">
            <a:avLst/>
          </a:prstGeom>
          <a:noFill/>
          <a:ln/>
        </p:spPr>
        <p:txBody>
          <a:bodyPr wrap="none" lIns="0" tIns="0" rIns="0" bIns="0" rtlCol="0" anchor="t"/>
          <a:lstStyle/>
          <a:p>
            <a:pPr algn="l" indent="0" marL="0">
              <a:lnSpc>
                <a:spcPts val="270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Pin 18,64 kWh, sạc nhanh 10%-70% trong 36 phút, giá 299 triệu đồng.</a:t>
            </a:r>
            <a:endParaRPr lang="en-US" sz="1650" dirty="0"/>
          </a:p>
        </p:txBody>
      </p:sp>
      <p:sp>
        <p:nvSpPr>
          <p:cNvPr id="12" name="Shape 8"/>
          <p:cNvSpPr/>
          <p:nvPr/>
        </p:nvSpPr>
        <p:spPr>
          <a:xfrm>
            <a:off x="4140041" y="4424005"/>
            <a:ext cx="9632513" cy="15240"/>
          </a:xfrm>
          <a:prstGeom prst="roundRect">
            <a:avLst>
              <a:gd name="adj" fmla="val 1266810"/>
            </a:avLst>
          </a:prstGeom>
          <a:solidFill>
            <a:srgbClr val="B4CCE3"/>
          </a:solidFill>
          <a:ln/>
        </p:spPr>
      </p:sp>
      <p:sp>
        <p:nvSpPr>
          <p:cNvPr id="13" name="Shape 9"/>
          <p:cNvSpPr/>
          <p:nvPr/>
        </p:nvSpPr>
        <p:spPr>
          <a:xfrm>
            <a:off x="750689" y="4546402"/>
            <a:ext cx="4923353" cy="1235988"/>
          </a:xfrm>
          <a:prstGeom prst="roundRect">
            <a:avLst>
              <a:gd name="adj" fmla="val 15620"/>
            </a:avLst>
          </a:prstGeom>
          <a:solidFill>
            <a:srgbClr val="CEE6FD"/>
          </a:solidFill>
          <a:ln/>
        </p:spPr>
      </p:sp>
      <p:pic>
        <p:nvPicPr>
          <p:cNvPr id="14"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61573" y="5013603"/>
            <a:ext cx="301585" cy="301585"/>
          </a:xfrm>
          <a:prstGeom prst="rect">
            <a:avLst/>
          </a:prstGeom>
        </p:spPr>
      </p:pic>
      <p:sp>
        <p:nvSpPr>
          <p:cNvPr id="15" name="Text 10"/>
          <p:cNvSpPr/>
          <p:nvPr/>
        </p:nvSpPr>
        <p:spPr>
          <a:xfrm>
            <a:off x="5888474" y="4760833"/>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VinFast Nerio Green</a:t>
            </a:r>
            <a:endParaRPr lang="en-US" sz="2100" dirty="0"/>
          </a:p>
        </p:txBody>
      </p:sp>
      <p:sp>
        <p:nvSpPr>
          <p:cNvPr id="16" name="Text 11"/>
          <p:cNvSpPr/>
          <p:nvPr/>
        </p:nvSpPr>
        <p:spPr>
          <a:xfrm>
            <a:off x="5888474" y="5224701"/>
            <a:ext cx="7590473" cy="343257"/>
          </a:xfrm>
          <a:prstGeom prst="rect">
            <a:avLst/>
          </a:prstGeom>
          <a:noFill/>
          <a:ln/>
        </p:spPr>
        <p:txBody>
          <a:bodyPr wrap="none" lIns="0" tIns="0" rIns="0" bIns="0" rtlCol="0" anchor="t"/>
          <a:lstStyle/>
          <a:p>
            <a:pPr algn="l" indent="0" marL="0">
              <a:lnSpc>
                <a:spcPts val="270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Pin 41,9 kWh, sạc nhanh 60 kW (10-70% trong 27 phút), quãng đường 319 km.</a:t>
            </a:r>
            <a:endParaRPr lang="en-US" sz="1650" dirty="0"/>
          </a:p>
        </p:txBody>
      </p:sp>
      <p:sp>
        <p:nvSpPr>
          <p:cNvPr id="17" name="Shape 12"/>
          <p:cNvSpPr/>
          <p:nvPr/>
        </p:nvSpPr>
        <p:spPr>
          <a:xfrm>
            <a:off x="5781199" y="5767149"/>
            <a:ext cx="7991356" cy="15240"/>
          </a:xfrm>
          <a:prstGeom prst="roundRect">
            <a:avLst>
              <a:gd name="adj" fmla="val 1266810"/>
            </a:avLst>
          </a:prstGeom>
          <a:solidFill>
            <a:srgbClr val="B4CCE3"/>
          </a:solidFill>
          <a:ln/>
        </p:spPr>
      </p:sp>
      <p:sp>
        <p:nvSpPr>
          <p:cNvPr id="18" name="Shape 13"/>
          <p:cNvSpPr/>
          <p:nvPr/>
        </p:nvSpPr>
        <p:spPr>
          <a:xfrm>
            <a:off x="750689" y="5889546"/>
            <a:ext cx="6564511" cy="1579245"/>
          </a:xfrm>
          <a:prstGeom prst="roundRect">
            <a:avLst>
              <a:gd name="adj" fmla="val 12225"/>
            </a:avLst>
          </a:prstGeom>
          <a:solidFill>
            <a:srgbClr val="CEE6FD"/>
          </a:solidFill>
          <a:ln/>
        </p:spPr>
      </p:sp>
      <p:pic>
        <p:nvPicPr>
          <p:cNvPr id="19"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2152" y="6528316"/>
            <a:ext cx="301585" cy="301585"/>
          </a:xfrm>
          <a:prstGeom prst="rect">
            <a:avLst/>
          </a:prstGeom>
        </p:spPr>
      </p:pic>
      <p:sp>
        <p:nvSpPr>
          <p:cNvPr id="20" name="Text 14"/>
          <p:cNvSpPr/>
          <p:nvPr/>
        </p:nvSpPr>
        <p:spPr>
          <a:xfrm>
            <a:off x="7529632" y="6103977"/>
            <a:ext cx="2681407" cy="335161"/>
          </a:xfrm>
          <a:prstGeom prst="rect">
            <a:avLst/>
          </a:prstGeom>
          <a:noFill/>
          <a:ln/>
        </p:spPr>
        <p:txBody>
          <a:bodyPr wrap="none" lIns="0" tIns="0" rIns="0" bIns="0" rtlCol="0" anchor="t"/>
          <a:lstStyle/>
          <a:p>
            <a:pPr algn="l" indent="0" marL="0">
              <a:lnSpc>
                <a:spcPts val="2600"/>
              </a:lnSpc>
              <a:buNone/>
            </a:pPr>
            <a:r>
              <a:rPr lang="en-US" sz="2100" dirty="0">
                <a:solidFill>
                  <a:srgbClr val="1E3063"/>
                </a:solidFill>
                <a:latin typeface="Instrument Sans Semi Bold" pitchFamily="34" charset="0"/>
                <a:ea typeface="Instrument Sans Semi Bold" pitchFamily="34" charset="-122"/>
                <a:cs typeface="Instrument Sans Semi Bold" pitchFamily="34" charset="-120"/>
              </a:rPr>
              <a:t>VinFast Limo Green</a:t>
            </a:r>
            <a:endParaRPr lang="en-US" sz="2100" dirty="0"/>
          </a:p>
        </p:txBody>
      </p:sp>
      <p:sp>
        <p:nvSpPr>
          <p:cNvPr id="21" name="Text 15"/>
          <p:cNvSpPr/>
          <p:nvPr/>
        </p:nvSpPr>
        <p:spPr>
          <a:xfrm>
            <a:off x="7529632" y="6567845"/>
            <a:ext cx="6135648" cy="686514"/>
          </a:xfrm>
          <a:prstGeom prst="rect">
            <a:avLst/>
          </a:prstGeom>
          <a:noFill/>
          <a:ln/>
        </p:spPr>
        <p:txBody>
          <a:bodyPr wrap="square" lIns="0" tIns="0" rIns="0" bIns="0" rtlCol="0" anchor="t"/>
          <a:lstStyle/>
          <a:p>
            <a:pPr algn="l" indent="0" marL="0">
              <a:lnSpc>
                <a:spcPts val="2700"/>
              </a:lnSpc>
              <a:buNone/>
            </a:pPr>
            <a:r>
              <a:rPr lang="en-US" sz="1650" dirty="0">
                <a:solidFill>
                  <a:srgbClr val="1E3063"/>
                </a:solidFill>
                <a:latin typeface="Instrument Sans Medium" pitchFamily="34" charset="0"/>
                <a:ea typeface="Instrument Sans Medium" pitchFamily="34" charset="-122"/>
                <a:cs typeface="Instrument Sans Medium" pitchFamily="34" charset="-120"/>
              </a:rPr>
              <a:t>Pin LFP 60,13 kWh, quãng đường 450 km, sạc nhanh 30 phút đạt 70%.</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4852" y="647581"/>
            <a:ext cx="10467618" cy="647224"/>
          </a:xfrm>
          <a:prstGeom prst="rect">
            <a:avLst/>
          </a:prstGeom>
          <a:noFill/>
          <a:ln/>
        </p:spPr>
        <p:txBody>
          <a:bodyPr wrap="none" lIns="0" tIns="0" rIns="0" bIns="0" rtlCol="0" anchor="t"/>
          <a:lstStyle/>
          <a:p>
            <a:pPr algn="l" indent="0" marL="0">
              <a:lnSpc>
                <a:spcPts val="5050"/>
              </a:lnSpc>
              <a:buNone/>
            </a:pPr>
            <a:r>
              <a:rPr lang="en-US" sz="4050" dirty="0">
                <a:solidFill>
                  <a:srgbClr val="091C53"/>
                </a:solidFill>
                <a:latin typeface="Instrument Sans Semi Bold" pitchFamily="34" charset="0"/>
                <a:ea typeface="Instrument Sans Semi Bold" pitchFamily="34" charset="-122"/>
                <a:cs typeface="Instrument Sans Semi Bold" pitchFamily="34" charset="-120"/>
              </a:rPr>
              <a:t>Hạ Tầng Sạc và Dịch Vụ Hỗ Trợ tại Việt Nam</a:t>
            </a:r>
            <a:endParaRPr lang="en-US" sz="4050" dirty="0"/>
          </a:p>
        </p:txBody>
      </p:sp>
      <p:sp>
        <p:nvSpPr>
          <p:cNvPr id="3" name="Shape 1"/>
          <p:cNvSpPr/>
          <p:nvPr/>
        </p:nvSpPr>
        <p:spPr>
          <a:xfrm>
            <a:off x="724852" y="1708904"/>
            <a:ext cx="828318" cy="1242536"/>
          </a:xfrm>
          <a:prstGeom prst="roundRect">
            <a:avLst>
              <a:gd name="adj" fmla="val 360043"/>
            </a:avLst>
          </a:prstGeom>
          <a:solidFill>
            <a:srgbClr val="CEE6FD"/>
          </a:solidFill>
          <a:ln/>
        </p:spPr>
      </p:sp>
      <p:sp>
        <p:nvSpPr>
          <p:cNvPr id="4" name="Text 2"/>
          <p:cNvSpPr/>
          <p:nvPr/>
        </p:nvSpPr>
        <p:spPr>
          <a:xfrm>
            <a:off x="983694" y="2135981"/>
            <a:ext cx="310634" cy="388263"/>
          </a:xfrm>
          <a:prstGeom prst="rect">
            <a:avLst/>
          </a:prstGeom>
          <a:noFill/>
          <a:ln/>
        </p:spPr>
        <p:txBody>
          <a:bodyPr wrap="none" lIns="0" tIns="0" rIns="0" bIns="0" rtlCol="0" anchor="t"/>
          <a:lstStyle/>
          <a:p>
            <a:pPr algn="l" indent="0" marL="0">
              <a:lnSpc>
                <a:spcPts val="2400"/>
              </a:lnSpc>
              <a:buNone/>
            </a:pPr>
            <a:r>
              <a:rPr lang="en-US" sz="2400" dirty="0">
                <a:solidFill>
                  <a:srgbClr val="1E3063"/>
                </a:solidFill>
                <a:latin typeface="Instrument Sans Semi Bold" pitchFamily="34" charset="0"/>
                <a:ea typeface="Instrument Sans Semi Bold" pitchFamily="34" charset="-122"/>
                <a:cs typeface="Instrument Sans Semi Bold" pitchFamily="34" charset="-120"/>
              </a:rPr>
              <a:t>1</a:t>
            </a:r>
            <a:endParaRPr lang="en-US" sz="2400" dirty="0"/>
          </a:p>
        </p:txBody>
      </p:sp>
      <p:sp>
        <p:nvSpPr>
          <p:cNvPr id="5" name="Text 3"/>
          <p:cNvSpPr/>
          <p:nvPr/>
        </p:nvSpPr>
        <p:spPr>
          <a:xfrm>
            <a:off x="1760220" y="1915954"/>
            <a:ext cx="5058251" cy="323493"/>
          </a:xfrm>
          <a:prstGeom prst="rect">
            <a:avLst/>
          </a:prstGeom>
          <a:noFill/>
          <a:ln/>
        </p:spPr>
        <p:txBody>
          <a:bodyPr wrap="none" lIns="0" tIns="0" rIns="0" bIns="0" rtlCol="0" anchor="t"/>
          <a:lstStyle/>
          <a:p>
            <a:pPr algn="l" indent="0" marL="0">
              <a:lnSpc>
                <a:spcPts val="25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Hệ Thống Showroom và Trạm Sạc VinFast</a:t>
            </a:r>
            <a:endParaRPr lang="en-US" sz="2000" dirty="0"/>
          </a:p>
        </p:txBody>
      </p:sp>
      <p:sp>
        <p:nvSpPr>
          <p:cNvPr id="6" name="Text 4"/>
          <p:cNvSpPr/>
          <p:nvPr/>
        </p:nvSpPr>
        <p:spPr>
          <a:xfrm>
            <a:off x="1760220" y="2363629"/>
            <a:ext cx="12145328" cy="331232"/>
          </a:xfrm>
          <a:prstGeom prst="rect">
            <a:avLst/>
          </a:prstGeom>
          <a:noFill/>
          <a:ln/>
        </p:spPr>
        <p:txBody>
          <a:bodyPr wrap="none" lIns="0" tIns="0" rIns="0" bIns="0" rtlCol="0" anchor="t"/>
          <a:lstStyle/>
          <a:p>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VinFast đã xây dựng mạng lưới rộng khắp, đảm bảo sự tiện lợi và hỗ trợ tối đa cho khách hàng trên toàn quốc.</a:t>
            </a:r>
            <a:endParaRPr lang="en-US" sz="1600" dirty="0"/>
          </a:p>
        </p:txBody>
      </p:sp>
      <p:sp>
        <p:nvSpPr>
          <p:cNvPr id="7" name="Shape 5"/>
          <p:cNvSpPr/>
          <p:nvPr/>
        </p:nvSpPr>
        <p:spPr>
          <a:xfrm>
            <a:off x="724852" y="3158490"/>
            <a:ext cx="828318" cy="1524238"/>
          </a:xfrm>
          <a:prstGeom prst="roundRect">
            <a:avLst>
              <a:gd name="adj" fmla="val 360043"/>
            </a:avLst>
          </a:prstGeom>
          <a:solidFill>
            <a:srgbClr val="CEE6FD"/>
          </a:solidFill>
          <a:ln/>
        </p:spPr>
      </p:sp>
      <p:sp>
        <p:nvSpPr>
          <p:cNvPr id="8" name="Text 6"/>
          <p:cNvSpPr/>
          <p:nvPr/>
        </p:nvSpPr>
        <p:spPr>
          <a:xfrm>
            <a:off x="983694" y="3726418"/>
            <a:ext cx="310634" cy="388263"/>
          </a:xfrm>
          <a:prstGeom prst="rect">
            <a:avLst/>
          </a:prstGeom>
          <a:noFill/>
          <a:ln/>
        </p:spPr>
        <p:txBody>
          <a:bodyPr wrap="none" lIns="0" tIns="0" rIns="0" bIns="0" rtlCol="0" anchor="t"/>
          <a:lstStyle/>
          <a:p>
            <a:pPr algn="l" indent="0" marL="0">
              <a:lnSpc>
                <a:spcPts val="2400"/>
              </a:lnSpc>
              <a:buNone/>
            </a:pPr>
            <a:r>
              <a:rPr lang="en-US" sz="2400" dirty="0">
                <a:solidFill>
                  <a:srgbClr val="1E3063"/>
                </a:solidFill>
                <a:latin typeface="Instrument Sans Semi Bold" pitchFamily="34" charset="0"/>
                <a:ea typeface="Instrument Sans Semi Bold" pitchFamily="34" charset="-122"/>
                <a:cs typeface="Instrument Sans Semi Bold" pitchFamily="34" charset="-120"/>
              </a:rPr>
              <a:t>2</a:t>
            </a:r>
            <a:endParaRPr lang="en-US" sz="2400" dirty="0"/>
          </a:p>
        </p:txBody>
      </p:sp>
      <p:sp>
        <p:nvSpPr>
          <p:cNvPr id="9" name="Text 7"/>
          <p:cNvSpPr/>
          <p:nvPr/>
        </p:nvSpPr>
        <p:spPr>
          <a:xfrm>
            <a:off x="1760220" y="3365540"/>
            <a:ext cx="4559141" cy="323493"/>
          </a:xfrm>
          <a:prstGeom prst="rect">
            <a:avLst/>
          </a:prstGeom>
          <a:noFill/>
          <a:ln/>
        </p:spPr>
        <p:txBody>
          <a:bodyPr wrap="none" lIns="0" tIns="0" rIns="0" bIns="0" rtlCol="0" anchor="t"/>
          <a:lstStyle/>
          <a:p>
            <a:pPr algn="l" indent="0" marL="0">
              <a:lnSpc>
                <a:spcPts val="25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Trạm Sạc Công Cộng Đang Phát Triển</a:t>
            </a:r>
            <a:endParaRPr lang="en-US" sz="2000" dirty="0"/>
          </a:p>
        </p:txBody>
      </p:sp>
      <p:sp>
        <p:nvSpPr>
          <p:cNvPr id="10" name="Text 8"/>
          <p:cNvSpPr/>
          <p:nvPr/>
        </p:nvSpPr>
        <p:spPr>
          <a:xfrm>
            <a:off x="1760220" y="3813215"/>
            <a:ext cx="12145328" cy="662464"/>
          </a:xfrm>
          <a:prstGeom prst="rect">
            <a:avLst/>
          </a:prstGeom>
          <a:noFill/>
          <a:ln/>
        </p:spPr>
        <p:txBody>
          <a:bodyPr wrap="square" lIns="0" tIns="0" rIns="0" bIns="0" rtlCol="0" anchor="t"/>
          <a:lstStyle/>
          <a:p>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Các thành phố lớn như Hà Nội, TP.HCM, Đà Nẵng đang chứng kiến sự gia tăng các trạm sạc công cộng, tạo điều kiện thuận lợi cho việc di chuyển.</a:t>
            </a:r>
            <a:endParaRPr lang="en-US" sz="1600" dirty="0"/>
          </a:p>
        </p:txBody>
      </p:sp>
      <p:sp>
        <p:nvSpPr>
          <p:cNvPr id="11" name="Shape 9"/>
          <p:cNvSpPr/>
          <p:nvPr/>
        </p:nvSpPr>
        <p:spPr>
          <a:xfrm>
            <a:off x="724852" y="4889778"/>
            <a:ext cx="828318" cy="1242536"/>
          </a:xfrm>
          <a:prstGeom prst="roundRect">
            <a:avLst>
              <a:gd name="adj" fmla="val 360043"/>
            </a:avLst>
          </a:prstGeom>
          <a:solidFill>
            <a:srgbClr val="CEE6FD"/>
          </a:solidFill>
          <a:ln/>
        </p:spPr>
      </p:sp>
      <p:sp>
        <p:nvSpPr>
          <p:cNvPr id="12" name="Text 10"/>
          <p:cNvSpPr/>
          <p:nvPr/>
        </p:nvSpPr>
        <p:spPr>
          <a:xfrm>
            <a:off x="983694" y="5316855"/>
            <a:ext cx="310634" cy="388263"/>
          </a:xfrm>
          <a:prstGeom prst="rect">
            <a:avLst/>
          </a:prstGeom>
          <a:noFill/>
          <a:ln/>
        </p:spPr>
        <p:txBody>
          <a:bodyPr wrap="none" lIns="0" tIns="0" rIns="0" bIns="0" rtlCol="0" anchor="t"/>
          <a:lstStyle/>
          <a:p>
            <a:pPr algn="l" indent="0" marL="0">
              <a:lnSpc>
                <a:spcPts val="2400"/>
              </a:lnSpc>
              <a:buNone/>
            </a:pPr>
            <a:r>
              <a:rPr lang="en-US" sz="2400" dirty="0">
                <a:solidFill>
                  <a:srgbClr val="1E3063"/>
                </a:solidFill>
                <a:latin typeface="Instrument Sans Semi Bold" pitchFamily="34" charset="0"/>
                <a:ea typeface="Instrument Sans Semi Bold" pitchFamily="34" charset="-122"/>
                <a:cs typeface="Instrument Sans Semi Bold" pitchFamily="34" charset="-120"/>
              </a:rPr>
              <a:t>3</a:t>
            </a:r>
            <a:endParaRPr lang="en-US" sz="2400" dirty="0"/>
          </a:p>
        </p:txBody>
      </p:sp>
      <p:sp>
        <p:nvSpPr>
          <p:cNvPr id="13" name="Text 11"/>
          <p:cNvSpPr/>
          <p:nvPr/>
        </p:nvSpPr>
        <p:spPr>
          <a:xfrm>
            <a:off x="1760220" y="5096828"/>
            <a:ext cx="4868108" cy="323493"/>
          </a:xfrm>
          <a:prstGeom prst="rect">
            <a:avLst/>
          </a:prstGeom>
          <a:noFill/>
          <a:ln/>
        </p:spPr>
        <p:txBody>
          <a:bodyPr wrap="none" lIns="0" tIns="0" rIns="0" bIns="0" rtlCol="0" anchor="t"/>
          <a:lstStyle/>
          <a:p>
            <a:pPr algn="l" indent="0" marL="0">
              <a:lnSpc>
                <a:spcPts val="25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Doanh Nghiệp Chuyển Đổi Sang Xe Điện</a:t>
            </a:r>
            <a:endParaRPr lang="en-US" sz="2000" dirty="0"/>
          </a:p>
        </p:txBody>
      </p:sp>
      <p:sp>
        <p:nvSpPr>
          <p:cNvPr id="14" name="Text 12"/>
          <p:cNvSpPr/>
          <p:nvPr/>
        </p:nvSpPr>
        <p:spPr>
          <a:xfrm>
            <a:off x="1760220" y="5544503"/>
            <a:ext cx="12145328" cy="331232"/>
          </a:xfrm>
          <a:prstGeom prst="rect">
            <a:avLst/>
          </a:prstGeom>
          <a:noFill/>
          <a:ln/>
        </p:spPr>
        <p:txBody>
          <a:bodyPr wrap="none" lIns="0" tIns="0" rIns="0" bIns="0" rtlCol="0" anchor="t"/>
          <a:lstStyle/>
          <a:p>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Nhiều doanh nghiệp vận tải và dịch vụ bắt đầu đưa xe điện vào hoạt động, thúc đẩy nhu cầu về hạ tầng sạc nhanh và ổn định.</a:t>
            </a:r>
            <a:endParaRPr lang="en-US" sz="1600" dirty="0"/>
          </a:p>
        </p:txBody>
      </p:sp>
      <p:sp>
        <p:nvSpPr>
          <p:cNvPr id="15" name="Shape 13"/>
          <p:cNvSpPr/>
          <p:nvPr/>
        </p:nvSpPr>
        <p:spPr>
          <a:xfrm>
            <a:off x="724852" y="6339364"/>
            <a:ext cx="828318" cy="1242536"/>
          </a:xfrm>
          <a:prstGeom prst="roundRect">
            <a:avLst>
              <a:gd name="adj" fmla="val 360043"/>
            </a:avLst>
          </a:prstGeom>
          <a:solidFill>
            <a:srgbClr val="CEE6FD"/>
          </a:solidFill>
          <a:ln/>
        </p:spPr>
      </p:sp>
      <p:sp>
        <p:nvSpPr>
          <p:cNvPr id="16" name="Text 14"/>
          <p:cNvSpPr/>
          <p:nvPr/>
        </p:nvSpPr>
        <p:spPr>
          <a:xfrm>
            <a:off x="983694" y="6766441"/>
            <a:ext cx="310634" cy="388263"/>
          </a:xfrm>
          <a:prstGeom prst="rect">
            <a:avLst/>
          </a:prstGeom>
          <a:noFill/>
          <a:ln/>
        </p:spPr>
        <p:txBody>
          <a:bodyPr wrap="none" lIns="0" tIns="0" rIns="0" bIns="0" rtlCol="0" anchor="t"/>
          <a:lstStyle/>
          <a:p>
            <a:pPr algn="l" indent="0" marL="0">
              <a:lnSpc>
                <a:spcPts val="2400"/>
              </a:lnSpc>
              <a:buNone/>
            </a:pPr>
            <a:r>
              <a:rPr lang="en-US" sz="2400" dirty="0">
                <a:solidFill>
                  <a:srgbClr val="1E3063"/>
                </a:solidFill>
                <a:latin typeface="Instrument Sans Semi Bold" pitchFamily="34" charset="0"/>
                <a:ea typeface="Instrument Sans Semi Bold" pitchFamily="34" charset="-122"/>
                <a:cs typeface="Instrument Sans Semi Bold" pitchFamily="34" charset="-120"/>
              </a:rPr>
              <a:t>4</a:t>
            </a:r>
            <a:endParaRPr lang="en-US" sz="2400" dirty="0"/>
          </a:p>
        </p:txBody>
      </p:sp>
      <p:sp>
        <p:nvSpPr>
          <p:cNvPr id="17" name="Text 15"/>
          <p:cNvSpPr/>
          <p:nvPr/>
        </p:nvSpPr>
        <p:spPr>
          <a:xfrm>
            <a:off x="1760220" y="6546413"/>
            <a:ext cx="2588776" cy="323493"/>
          </a:xfrm>
          <a:prstGeom prst="rect">
            <a:avLst/>
          </a:prstGeom>
          <a:noFill/>
          <a:ln/>
        </p:spPr>
        <p:txBody>
          <a:bodyPr wrap="none" lIns="0" tIns="0" rIns="0" bIns="0" rtlCol="0" anchor="t"/>
          <a:lstStyle/>
          <a:p>
            <a:pPr algn="l" indent="0" marL="0">
              <a:lnSpc>
                <a:spcPts val="2500"/>
              </a:lnSpc>
              <a:buNone/>
            </a:pPr>
            <a:r>
              <a:rPr lang="en-US" sz="2000" dirty="0">
                <a:solidFill>
                  <a:srgbClr val="1E3063"/>
                </a:solidFill>
                <a:latin typeface="Instrument Sans Semi Bold" pitchFamily="34" charset="0"/>
                <a:ea typeface="Instrument Sans Semi Bold" pitchFamily="34" charset="-122"/>
                <a:cs typeface="Instrument Sans Semi Bold" pitchFamily="34" charset="-120"/>
              </a:rPr>
              <a:t>Thách Thức Hiện Tại</a:t>
            </a:r>
            <a:endParaRPr lang="en-US" sz="2000" dirty="0"/>
          </a:p>
        </p:txBody>
      </p:sp>
      <p:sp>
        <p:nvSpPr>
          <p:cNvPr id="18" name="Text 16"/>
          <p:cNvSpPr/>
          <p:nvPr/>
        </p:nvSpPr>
        <p:spPr>
          <a:xfrm>
            <a:off x="1760220" y="6994088"/>
            <a:ext cx="12145328" cy="331232"/>
          </a:xfrm>
          <a:prstGeom prst="rect">
            <a:avLst/>
          </a:prstGeom>
          <a:noFill/>
          <a:ln/>
        </p:spPr>
        <p:txBody>
          <a:bodyPr wrap="none" lIns="0" tIns="0" rIns="0" bIns="0" rtlCol="0" anchor="t"/>
          <a:lstStyle/>
          <a:p>
            <a:pPr algn="l" indent="0" marL="0">
              <a:lnSpc>
                <a:spcPts val="2600"/>
              </a:lnSpc>
              <a:buNone/>
            </a:pPr>
            <a:r>
              <a:rPr lang="en-US" sz="1600" dirty="0">
                <a:solidFill>
                  <a:srgbClr val="1E3063"/>
                </a:solidFill>
                <a:latin typeface="Instrument Sans Medium" pitchFamily="34" charset="0"/>
                <a:ea typeface="Instrument Sans Medium" pitchFamily="34" charset="-122"/>
                <a:cs typeface="Instrument Sans Medium" pitchFamily="34" charset="-120"/>
              </a:rPr>
              <a:t>Hạ tầng sạc chưa đồng bộ và cần đầu tư mạnh mẽ hơn để phủ sóng rộng khắp, đáp ứng nhu cầu ngày càng tăng của thị trường.</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1248" y="362426"/>
            <a:ext cx="10175558" cy="411718"/>
          </a:xfrm>
          <a:prstGeom prst="rect">
            <a:avLst/>
          </a:prstGeom>
          <a:noFill/>
          <a:ln/>
        </p:spPr>
        <p:txBody>
          <a:bodyPr wrap="none" lIns="0" tIns="0" rIns="0" bIns="0" rtlCol="0" anchor="t"/>
          <a:lstStyle/>
          <a:p>
            <a:pPr algn="l" indent="0" marL="0">
              <a:lnSpc>
                <a:spcPts val="3200"/>
              </a:lnSpc>
              <a:buNone/>
            </a:pPr>
            <a:r>
              <a:rPr lang="en-US" sz="2550" dirty="0">
                <a:solidFill>
                  <a:srgbClr val="091C53"/>
                </a:solidFill>
                <a:latin typeface="Instrument Sans Semi Bold" pitchFamily="34" charset="0"/>
                <a:ea typeface="Instrument Sans Semi Bold" pitchFamily="34" charset="-122"/>
                <a:cs typeface="Instrument Sans Semi Bold" pitchFamily="34" charset="-120"/>
              </a:rPr>
              <a:t>Thách Thức và Cơ Hội Phát Triển Pin và Sạc Ô Tô Điện tại Việt Nam</a:t>
            </a:r>
            <a:endParaRPr lang="en-US" sz="2550" dirty="0"/>
          </a:p>
        </p:txBody>
      </p:sp>
      <p:sp>
        <p:nvSpPr>
          <p:cNvPr id="3" name="Text 1"/>
          <p:cNvSpPr/>
          <p:nvPr/>
        </p:nvSpPr>
        <p:spPr>
          <a:xfrm>
            <a:off x="461248" y="1103471"/>
            <a:ext cx="1647468" cy="205978"/>
          </a:xfrm>
          <a:prstGeom prst="rect">
            <a:avLst/>
          </a:prstGeom>
          <a:noFill/>
          <a:ln/>
        </p:spPr>
        <p:txBody>
          <a:bodyPr wrap="none" lIns="0" tIns="0" rIns="0" bIns="0" rtlCol="0" anchor="t"/>
          <a:lstStyle/>
          <a:p>
            <a:pPr algn="l" indent="0" marL="0">
              <a:lnSpc>
                <a:spcPts val="1600"/>
              </a:lnSpc>
              <a:buNone/>
            </a:pPr>
            <a:r>
              <a:rPr lang="en-US" sz="1250" dirty="0">
                <a:solidFill>
                  <a:srgbClr val="091C53"/>
                </a:solidFill>
                <a:latin typeface="Instrument Sans Semi Bold" pitchFamily="34" charset="0"/>
                <a:ea typeface="Instrument Sans Semi Bold" pitchFamily="34" charset="-122"/>
                <a:cs typeface="Instrument Sans Semi Bold" pitchFamily="34" charset="-120"/>
              </a:rPr>
              <a:t>Thách Thức</a:t>
            </a:r>
            <a:endParaRPr lang="en-US" sz="1250" dirty="0"/>
          </a:p>
        </p:txBody>
      </p:sp>
      <p:sp>
        <p:nvSpPr>
          <p:cNvPr id="4" name="Text 2"/>
          <p:cNvSpPr/>
          <p:nvPr/>
        </p:nvSpPr>
        <p:spPr>
          <a:xfrm>
            <a:off x="461248" y="1441133"/>
            <a:ext cx="6693218" cy="210860"/>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Chi phí pin còn cao, là rào cản ban đầu cho người tiêu dùng.</a:t>
            </a:r>
            <a:endParaRPr lang="en-US" sz="1000" dirty="0"/>
          </a:p>
        </p:txBody>
      </p:sp>
      <p:sp>
        <p:nvSpPr>
          <p:cNvPr id="5" name="Text 3"/>
          <p:cNvSpPr/>
          <p:nvPr/>
        </p:nvSpPr>
        <p:spPr>
          <a:xfrm>
            <a:off x="461248" y="1698069"/>
            <a:ext cx="6693218" cy="210860"/>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Tuổi thọ pin và vấn đề tái chế pin sau sử dụng cần được giải quyết.</a:t>
            </a:r>
            <a:endParaRPr lang="en-US" sz="1000" dirty="0"/>
          </a:p>
        </p:txBody>
      </p:sp>
      <p:sp>
        <p:nvSpPr>
          <p:cNvPr id="6" name="Text 4"/>
          <p:cNvSpPr/>
          <p:nvPr/>
        </p:nvSpPr>
        <p:spPr>
          <a:xfrm>
            <a:off x="461248" y="1955006"/>
            <a:ext cx="6693218" cy="210860"/>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Hạ tầng sạc chưa phủ rộng, đặc biệt ở các vùng nông thôn và xa xôi.</a:t>
            </a:r>
            <a:endParaRPr lang="en-US" sz="1000" dirty="0"/>
          </a:p>
        </p:txBody>
      </p:sp>
      <p:pic>
        <p:nvPicPr>
          <p:cNvPr id="7" name="Image 0" descr="preencoded.png">    </p:cNvPr>
          <p:cNvPicPr>
            <a:picLocks noChangeAspect="1"/>
          </p:cNvPicPr>
          <p:nvPr/>
        </p:nvPicPr>
        <p:blipFill>
          <a:blip r:embed="rId1"/>
          <a:stretch>
            <a:fillRect/>
          </a:stretch>
        </p:blipFill>
        <p:spPr>
          <a:xfrm>
            <a:off x="461248" y="2314099"/>
            <a:ext cx="6693218" cy="6693218"/>
          </a:xfrm>
          <a:prstGeom prst="rect">
            <a:avLst/>
          </a:prstGeom>
        </p:spPr>
      </p:pic>
      <p:sp>
        <p:nvSpPr>
          <p:cNvPr id="8" name="Text 5"/>
          <p:cNvSpPr/>
          <p:nvPr/>
        </p:nvSpPr>
        <p:spPr>
          <a:xfrm>
            <a:off x="7483554" y="1103471"/>
            <a:ext cx="1647468" cy="205978"/>
          </a:xfrm>
          <a:prstGeom prst="rect">
            <a:avLst/>
          </a:prstGeom>
          <a:noFill/>
          <a:ln/>
        </p:spPr>
        <p:txBody>
          <a:bodyPr wrap="none" lIns="0" tIns="0" rIns="0" bIns="0" rtlCol="0" anchor="t"/>
          <a:lstStyle/>
          <a:p>
            <a:pPr algn="l" indent="0" marL="0">
              <a:lnSpc>
                <a:spcPts val="1600"/>
              </a:lnSpc>
              <a:buNone/>
            </a:pPr>
            <a:r>
              <a:rPr lang="en-US" sz="1250" dirty="0">
                <a:solidFill>
                  <a:srgbClr val="091C53"/>
                </a:solidFill>
                <a:latin typeface="Instrument Sans Semi Bold" pitchFamily="34" charset="0"/>
                <a:ea typeface="Instrument Sans Semi Bold" pitchFamily="34" charset="-122"/>
                <a:cs typeface="Instrument Sans Semi Bold" pitchFamily="34" charset="-120"/>
              </a:rPr>
              <a:t>Cơ Hội</a:t>
            </a:r>
            <a:endParaRPr lang="en-US" sz="1250" dirty="0"/>
          </a:p>
        </p:txBody>
      </p:sp>
      <p:sp>
        <p:nvSpPr>
          <p:cNvPr id="9" name="Text 6"/>
          <p:cNvSpPr/>
          <p:nvPr/>
        </p:nvSpPr>
        <p:spPr>
          <a:xfrm>
            <a:off x="7483554" y="1441133"/>
            <a:ext cx="6693218" cy="210860"/>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Chính sách ưu đãi của Chính phủ: miễn phí sạc, giảm phí trước bạ, hỗ trợ phát triển xe điện.</a:t>
            </a:r>
            <a:endParaRPr lang="en-US" sz="1000" dirty="0"/>
          </a:p>
        </p:txBody>
      </p:sp>
      <p:sp>
        <p:nvSpPr>
          <p:cNvPr id="10" name="Text 7"/>
          <p:cNvSpPr/>
          <p:nvPr/>
        </p:nvSpPr>
        <p:spPr>
          <a:xfrm>
            <a:off x="7483554" y="1698069"/>
            <a:ext cx="6693218" cy="210860"/>
          </a:xfrm>
          <a:prstGeom prst="rect">
            <a:avLst/>
          </a:prstGeom>
          <a:noFill/>
          <a:ln/>
        </p:spPr>
        <p:txBody>
          <a:bodyPr wrap="none" lIns="0" tIns="0" rIns="0" bIns="0" rtlCol="0" anchor="t"/>
          <a:lstStyle/>
          <a:p>
            <a:pPr algn="l" marL="342900" indent="-342900">
              <a:lnSpc>
                <a:spcPts val="165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Công nghệ pin và sạc không ngừng cải tiến: pin mới, sạc nhanh hơn, bền hơn.</a:t>
            </a:r>
            <a:endParaRPr lang="en-US" sz="1000" dirty="0"/>
          </a:p>
        </p:txBody>
      </p:sp>
      <p:sp>
        <p:nvSpPr>
          <p:cNvPr id="11" name="Text 8"/>
          <p:cNvSpPr/>
          <p:nvPr/>
        </p:nvSpPr>
        <p:spPr>
          <a:xfrm>
            <a:off x="7483554" y="1955006"/>
            <a:ext cx="6693218" cy="421719"/>
          </a:xfrm>
          <a:prstGeom prst="rect">
            <a:avLst/>
          </a:prstGeom>
          <a:noFill/>
          <a:ln/>
        </p:spPr>
        <p:txBody>
          <a:bodyPr wrap="square" lIns="0" tIns="0" rIns="0" bIns="0" rtlCol="0" anchor="t"/>
          <a:lstStyle/>
          <a:p>
            <a:pPr algn="l" marL="342900" indent="-342900">
              <a:lnSpc>
                <a:spcPts val="1650"/>
              </a:lnSpc>
              <a:buSzPct val="100000"/>
              <a:buChar char="•"/>
            </a:pPr>
            <a:r>
              <a:rPr lang="en-US" sz="1000" dirty="0">
                <a:solidFill>
                  <a:srgbClr val="1E3063"/>
                </a:solidFill>
                <a:latin typeface="Instrument Sans Medium" pitchFamily="34" charset="0"/>
                <a:ea typeface="Instrument Sans Medium" pitchFamily="34" charset="-122"/>
                <a:cs typeface="Instrument Sans Medium" pitchFamily="34" charset="-120"/>
              </a:rPr>
              <a:t>Tăng cường hợp tác quốc tế và phát triển công nghiệp pin trong nước, tạo nền tảng vững chắc cho tương lai.</a:t>
            </a:r>
            <a:endParaRPr lang="en-US" sz="1000" dirty="0"/>
          </a:p>
        </p:txBody>
      </p:sp>
      <p:pic>
        <p:nvPicPr>
          <p:cNvPr id="12" name="Image 1" descr="preencoded.png">    </p:cNvPr>
          <p:cNvPicPr>
            <a:picLocks noChangeAspect="1"/>
          </p:cNvPicPr>
          <p:nvPr/>
        </p:nvPicPr>
        <p:blipFill>
          <a:blip r:embed="rId2"/>
          <a:stretch>
            <a:fillRect/>
          </a:stretch>
        </p:blipFill>
        <p:spPr>
          <a:xfrm>
            <a:off x="7483554" y="2524958"/>
            <a:ext cx="6693218" cy="66932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73267"/>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91C53"/>
                </a:solidFill>
                <a:latin typeface="Instrument Sans Semi Bold" pitchFamily="34" charset="0"/>
                <a:ea typeface="Instrument Sans Semi Bold" pitchFamily="34" charset="-122"/>
                <a:cs typeface="Instrument Sans Semi Bold" pitchFamily="34" charset="-120"/>
              </a:rPr>
              <a:t>Tương Lai Pin và Sạc Ô Tô Điện Việt Nam: Hướng tới Bền Vững và Tiện Lợi</a:t>
            </a:r>
            <a:endParaRPr lang="en-US" sz="445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78800" y="3251478"/>
            <a:ext cx="340162" cy="340162"/>
          </a:xfrm>
          <a:prstGeom prst="rect">
            <a:avLst/>
          </a:prstGeom>
        </p:spPr>
      </p:pic>
      <p:sp>
        <p:nvSpPr>
          <p:cNvPr id="4" name="Text 1"/>
          <p:cNvSpPr/>
          <p:nvPr/>
        </p:nvSpPr>
        <p:spPr>
          <a:xfrm>
            <a:off x="1530906" y="3244453"/>
            <a:ext cx="489263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Mở Rộng Mạng Lưới Trạm Sạc Nhanh</a:t>
            </a:r>
            <a:endParaRPr lang="en-US" sz="2200" dirty="0"/>
          </a:p>
        </p:txBody>
      </p:sp>
      <p:sp>
        <p:nvSpPr>
          <p:cNvPr id="5" name="Text 2"/>
          <p:cNvSpPr/>
          <p:nvPr/>
        </p:nvSpPr>
        <p:spPr>
          <a:xfrm>
            <a:off x="1530906" y="3734872"/>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Phát triển các trạm sạc với công suất cao hơn, tích hợp năng lượng tái tạo, tạo ra một hệ sinh thái sạc xanh và hiệu quả.</a:t>
            </a:r>
            <a:endParaRPr lang="en-US" sz="17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895" y="3251478"/>
            <a:ext cx="340162" cy="340162"/>
          </a:xfrm>
          <a:prstGeom prst="rect">
            <a:avLst/>
          </a:prstGeom>
        </p:spPr>
      </p:pic>
      <p:sp>
        <p:nvSpPr>
          <p:cNvPr id="7" name="Text 3"/>
          <p:cNvSpPr/>
          <p:nvPr/>
        </p:nvSpPr>
        <p:spPr>
          <a:xfrm>
            <a:off x="8194000" y="3244453"/>
            <a:ext cx="3392567"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Phát Triển Pin Thế Hệ Mới</a:t>
            </a:r>
            <a:endParaRPr lang="en-US" sz="2200" dirty="0"/>
          </a:p>
        </p:txBody>
      </p:sp>
      <p:sp>
        <p:nvSpPr>
          <p:cNvPr id="8" name="Text 4"/>
          <p:cNvSpPr/>
          <p:nvPr/>
        </p:nvSpPr>
        <p:spPr>
          <a:xfrm>
            <a:off x="8194000" y="3734872"/>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Nghiên cứu và ứng dụng pin thể rắn, pin tái chế và pin công suất cao, tối ưu hóa hiệu suất và giảm tác động môi trường.</a:t>
            </a:r>
            <a:endParaRPr lang="en-US" sz="17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8800" y="5284232"/>
            <a:ext cx="340162" cy="340162"/>
          </a:xfrm>
          <a:prstGeom prst="rect">
            <a:avLst/>
          </a:prstGeom>
        </p:spPr>
      </p:pic>
      <p:sp>
        <p:nvSpPr>
          <p:cNvPr id="10" name="Text 5"/>
          <p:cNvSpPr/>
          <p:nvPr/>
        </p:nvSpPr>
        <p:spPr>
          <a:xfrm>
            <a:off x="1530906" y="5277207"/>
            <a:ext cx="4403646"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Hệ Sinh Thái Xe Điện Thông Minh</a:t>
            </a:r>
            <a:endParaRPr lang="en-US" sz="2200" dirty="0"/>
          </a:p>
        </p:txBody>
      </p:sp>
      <p:sp>
        <p:nvSpPr>
          <p:cNvPr id="11" name="Text 6"/>
          <p:cNvSpPr/>
          <p:nvPr/>
        </p:nvSpPr>
        <p:spPr>
          <a:xfrm>
            <a:off x="1530906" y="5767626"/>
            <a:ext cx="5642491"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Triển khai các giải pháp sạc không dây, quản lý năng lượng thông qua ứng dụng di động, mang lại trải nghiệm tiện nghi và hiện đại.</a:t>
            </a:r>
            <a:endParaRPr lang="en-US" sz="17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41895" y="5284232"/>
            <a:ext cx="340162" cy="340162"/>
          </a:xfrm>
          <a:prstGeom prst="rect">
            <a:avLst/>
          </a:prstGeom>
        </p:spPr>
      </p:pic>
      <p:sp>
        <p:nvSpPr>
          <p:cNvPr id="13" name="Text 7"/>
          <p:cNvSpPr/>
          <p:nvPr/>
        </p:nvSpPr>
        <p:spPr>
          <a:xfrm>
            <a:off x="8194000" y="5277207"/>
            <a:ext cx="5018365" cy="354330"/>
          </a:xfrm>
          <a:prstGeom prst="rect">
            <a:avLst/>
          </a:prstGeom>
          <a:noFill/>
          <a:ln/>
        </p:spPr>
        <p:txBody>
          <a:bodyPr wrap="none" lIns="0" tIns="0" rIns="0" bIns="0" rtlCol="0" anchor="t"/>
          <a:lstStyle/>
          <a:p>
            <a:pPr algn="l" indent="0" marL="0">
              <a:lnSpc>
                <a:spcPts val="2750"/>
              </a:lnSpc>
              <a:buNone/>
            </a:pPr>
            <a:r>
              <a:rPr lang="en-US" sz="2200" dirty="0">
                <a:solidFill>
                  <a:srgbClr val="1E3063"/>
                </a:solidFill>
                <a:latin typeface="Instrument Sans Semi Bold" pitchFamily="34" charset="0"/>
                <a:ea typeface="Instrument Sans Semi Bold" pitchFamily="34" charset="-122"/>
                <a:cs typeface="Instrument Sans Semi Bold" pitchFamily="34" charset="-120"/>
              </a:rPr>
              <a:t>Dịch Vụ Hỗ Trợ Người Dùng Toàn Diện</a:t>
            </a:r>
            <a:endParaRPr lang="en-US" sz="2200" dirty="0"/>
          </a:p>
        </p:txBody>
      </p:sp>
      <p:sp>
        <p:nvSpPr>
          <p:cNvPr id="14" name="Text 8"/>
          <p:cNvSpPr/>
          <p:nvPr/>
        </p:nvSpPr>
        <p:spPr>
          <a:xfrm>
            <a:off x="8194000" y="5767626"/>
            <a:ext cx="5642610" cy="1088708"/>
          </a:xfrm>
          <a:prstGeom prst="rect">
            <a:avLst/>
          </a:prstGeom>
          <a:noFill/>
          <a:ln/>
        </p:spPr>
        <p:txBody>
          <a:bodyPr wrap="square" lIns="0" tIns="0" rIns="0" bIns="0" rtlCol="0" anchor="t"/>
          <a:lstStyle/>
          <a:p>
            <a:pPr algn="l" indent="0" marL="0">
              <a:lnSpc>
                <a:spcPts val="2850"/>
              </a:lnSpc>
              <a:buNone/>
            </a:pPr>
            <a:r>
              <a:rPr lang="en-US" sz="1750" dirty="0">
                <a:solidFill>
                  <a:srgbClr val="1E3063"/>
                </a:solidFill>
                <a:latin typeface="Instrument Sans Medium" pitchFamily="34" charset="0"/>
                <a:ea typeface="Instrument Sans Medium" pitchFamily="34" charset="-122"/>
                <a:cs typeface="Instrument Sans Medium" pitchFamily="34" charset="-120"/>
              </a:rPr>
              <a:t>Cung cấp dịch vụ bảo trì, thay pin nhanh và nâng cấp công nghệ định kỳ, đảm bảo xe điện luôn trong trạng thái tốt nhất.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2025-12-16T06:23:50Z</dcterms:created>
  <dcterms:modified xsi:type="dcterms:W3CDTF">2025-12-16T06:23:50Z</dcterms:modified>
</cp:coreProperties>
</file>